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487" r:id="rId2"/>
    <p:sldId id="2500" r:id="rId3"/>
    <p:sldId id="5711" r:id="rId4"/>
    <p:sldId id="2492" r:id="rId5"/>
    <p:sldId id="2488" r:id="rId6"/>
    <p:sldId id="2491" r:id="rId7"/>
    <p:sldId id="269" r:id="rId8"/>
    <p:sldId id="2489" r:id="rId9"/>
    <p:sldId id="275" r:id="rId10"/>
    <p:sldId id="2495" r:id="rId11"/>
    <p:sldId id="2498" r:id="rId12"/>
    <p:sldId id="2494" r:id="rId13"/>
    <p:sldId id="5706" r:id="rId14"/>
    <p:sldId id="2490" r:id="rId15"/>
    <p:sldId id="267" r:id="rId16"/>
    <p:sldId id="259" r:id="rId17"/>
    <p:sldId id="260" r:id="rId18"/>
    <p:sldId id="261" r:id="rId19"/>
    <p:sldId id="262" r:id="rId20"/>
    <p:sldId id="5712" r:id="rId21"/>
    <p:sldId id="266" r:id="rId22"/>
    <p:sldId id="2493" r:id="rId23"/>
    <p:sldId id="276" r:id="rId24"/>
    <p:sldId id="277" r:id="rId25"/>
    <p:sldId id="278" r:id="rId26"/>
    <p:sldId id="2499" r:id="rId27"/>
    <p:sldId id="2496" r:id="rId28"/>
    <p:sldId id="268" r:id="rId29"/>
  </p:sldIdLst>
  <p:sldSz cx="12192000" cy="6858000"/>
  <p:notesSz cx="7104063"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F0D"/>
    <a:srgbClr val="C55A11"/>
    <a:srgbClr val="25B0F0"/>
    <a:srgbClr val="201100"/>
    <a:srgbClr val="FFFF00"/>
    <a:srgbClr val="FF3399"/>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70707"/>
  </p:normalViewPr>
  <p:slideViewPr>
    <p:cSldViewPr snapToGrid="0">
      <p:cViewPr varScale="1">
        <p:scale>
          <a:sx n="83" d="100"/>
          <a:sy n="83" d="100"/>
        </p:scale>
        <p:origin x="1928" y="192"/>
      </p:cViewPr>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fr-CH"/>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AE055629-C20A-4D3A-8E2E-41586B20C693}" type="datetimeFigureOut">
              <a:rPr lang="fr-CH" smtClean="0"/>
              <a:t>07.11.25</a:t>
            </a:fld>
            <a:endParaRPr lang="fr-CH"/>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fr-CH"/>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fr-CH"/>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FF9B4824-37F5-415B-A3CF-600C37A0C14A}" type="slidenum">
              <a:rPr lang="fr-CH" smtClean="0"/>
              <a:t>‹#›</a:t>
            </a:fld>
            <a:endParaRPr lang="fr-CH"/>
          </a:p>
        </p:txBody>
      </p:sp>
    </p:spTree>
    <p:extLst>
      <p:ext uri="{BB962C8B-B14F-4D97-AF65-F5344CB8AC3E}">
        <p14:creationId xmlns:p14="http://schemas.microsoft.com/office/powerpoint/2010/main" val="1394188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3" Type="http://schemas.openxmlformats.org/officeDocument/2006/relationships/hyperlink" Target="https://en.wikipedia.org/wiki/Michaelis%E2%80%93Menten_kinetics#cite_note-chen10-14" TargetMode="External"/><Relationship Id="rId12" Type="http://schemas.openxmlformats.org/officeDocument/2006/relationships/hyperlink" Target="https://en.wikipedia.org/wiki/Reaction_rate_constant" TargetMode="External"/><Relationship Id="rId2" Type="http://schemas.openxmlformats.org/officeDocument/2006/relationships/slide" Target="../slides/slide15.xml"/><Relationship Id="rId1" Type="http://schemas.openxmlformats.org/officeDocument/2006/relationships/notesMaster" Target="../notesMasters/notesMaster1.xml"/><Relationship Id="rId11" Type="http://schemas.openxmlformats.org/officeDocument/2006/relationships/hyperlink" Target="https://en.wikipedia.org/wiki/Product_(biology)" TargetMode="External"/><Relationship Id="rId10" Type="http://schemas.openxmlformats.org/officeDocument/2006/relationships/hyperlink" Target="https://en.wikipedia.org/wiki/Enzyme-substrate_complex" TargetMode="External"/><Relationship Id="rId9" Type="http://schemas.openxmlformats.org/officeDocument/2006/relationships/hyperlink" Target="https://en.wikipedia.org/wiki/Enzyme" TargetMode="External"/><Relationship Id="rId14" Type="http://schemas.openxmlformats.org/officeDocument/2006/relationships/hyperlink" Target="https://en.wikipedia.org/wiki/Reversible_reaction"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9B4824-37F5-415B-A3CF-600C37A0C14A}" type="slidenum">
              <a:rPr lang="fr-CH" smtClean="0"/>
              <a:t>2</a:t>
            </a:fld>
            <a:endParaRPr lang="fr-CH"/>
          </a:p>
        </p:txBody>
      </p:sp>
    </p:spTree>
    <p:extLst>
      <p:ext uri="{BB962C8B-B14F-4D97-AF65-F5344CB8AC3E}">
        <p14:creationId xmlns:p14="http://schemas.microsoft.com/office/powerpoint/2010/main" val="595560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F9B4824-37F5-415B-A3CF-600C37A0C14A}" type="slidenum">
              <a:rPr lang="fr-CH" smtClean="0"/>
              <a:t>13</a:t>
            </a:fld>
            <a:endParaRPr lang="fr-CH"/>
          </a:p>
        </p:txBody>
      </p:sp>
    </p:spTree>
    <p:extLst>
      <p:ext uri="{BB962C8B-B14F-4D97-AF65-F5344CB8AC3E}">
        <p14:creationId xmlns:p14="http://schemas.microsoft.com/office/powerpoint/2010/main" val="989798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B4824-37F5-415B-A3CF-600C37A0C14A}" type="slidenum">
              <a:rPr lang="fr-CH" smtClean="0"/>
              <a:t>14</a:t>
            </a:fld>
            <a:endParaRPr lang="fr-CH"/>
          </a:p>
        </p:txBody>
      </p:sp>
    </p:spTree>
    <p:extLst>
      <p:ext uri="{BB962C8B-B14F-4D97-AF65-F5344CB8AC3E}">
        <p14:creationId xmlns:p14="http://schemas.microsoft.com/office/powerpoint/2010/main" val="104596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mc:Choice>
        <mc:Fallback xmlns="">
          <p:sp>
            <p:nvSpPr>
              <p:cNvPr id="3" name="Notes Placeholder 2"/>
              <p:cNvSpPr>
                <a:spLocks noGrp="1"/>
              </p:cNvSpPr>
              <p:nvPr>
                <p:ph type="body" idx="1"/>
              </p:nvPr>
            </p:nvSpPr>
            <p:spPr/>
            <p:txBody>
              <a:bodyPr/>
              <a:lstStyle/>
              <a:p>
                <a:r>
                  <a:rPr lang="en-US" b="1" dirty="0"/>
                  <a:t>Goal of the equation: you get to a steady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It involves an </a:t>
                </a:r>
                <a:r>
                  <a:rPr lang="en-US" sz="1200" b="1" i="0" u="none" strike="noStrike" kern="1200" dirty="0">
                    <a:solidFill>
                      <a:schemeClr val="tx1"/>
                    </a:solidFill>
                    <a:effectLst/>
                    <a:latin typeface="+mn-lt"/>
                    <a:ea typeface="+mn-ea"/>
                    <a:cs typeface="+mn-cs"/>
                    <a:hlinkClick r:id="rId9" tooltip="Enzyme"/>
                  </a:rPr>
                  <a:t>enzyme</a:t>
                </a:r>
                <a:r>
                  <a:rPr lang="en-US" sz="1200" b="1" i="0" u="none" strike="noStrike" kern="1200" dirty="0">
                    <a:solidFill>
                      <a:schemeClr val="tx1"/>
                    </a:solidFill>
                    <a:effectLst/>
                    <a:latin typeface="+mn-lt"/>
                    <a:ea typeface="+mn-ea"/>
                    <a:cs typeface="+mn-cs"/>
                  </a:rPr>
                  <a:t> E binding to a substrate S to form a </a:t>
                </a:r>
                <a:r>
                  <a:rPr lang="en-US" sz="1200" b="1" i="0" u="none" strike="noStrike" kern="1200" dirty="0">
                    <a:solidFill>
                      <a:schemeClr val="tx1"/>
                    </a:solidFill>
                    <a:effectLst/>
                    <a:latin typeface="+mn-lt"/>
                    <a:ea typeface="+mn-ea"/>
                    <a:cs typeface="+mn-cs"/>
                    <a:hlinkClick r:id="rId10" tooltip="Enzyme-substrate complex"/>
                  </a:rPr>
                  <a:t>complex</a:t>
                </a:r>
                <a:r>
                  <a:rPr lang="en-US" sz="1200" b="1" i="0" u="none" strike="noStrike" kern="1200" dirty="0">
                    <a:solidFill>
                      <a:schemeClr val="tx1"/>
                    </a:solidFill>
                    <a:effectLst/>
                    <a:latin typeface="+mn-lt"/>
                    <a:ea typeface="+mn-ea"/>
                    <a:cs typeface="+mn-cs"/>
                  </a:rPr>
                  <a:t> ES that releases a </a:t>
                </a:r>
                <a:r>
                  <a:rPr lang="en-US" sz="1200" b="1" i="0" u="none" strike="noStrike" kern="1200" dirty="0">
                    <a:solidFill>
                      <a:schemeClr val="tx1"/>
                    </a:solidFill>
                    <a:effectLst/>
                    <a:latin typeface="+mn-lt"/>
                    <a:ea typeface="+mn-ea"/>
                    <a:cs typeface="+mn-cs"/>
                    <a:hlinkClick r:id="rId11" tooltip="Product (biology)"/>
                  </a:rPr>
                  <a:t>product</a:t>
                </a:r>
                <a:r>
                  <a:rPr lang="en-US" sz="1200" b="1" i="0" u="none" strike="noStrike" kern="1200" dirty="0">
                    <a:solidFill>
                      <a:schemeClr val="tx1"/>
                    </a:solidFill>
                    <a:effectLst/>
                    <a:latin typeface="+mn-lt"/>
                    <a:ea typeface="+mn-ea"/>
                    <a:cs typeface="+mn-cs"/>
                  </a:rPr>
                  <a:t> P regenerating the original form of the enzyme </a:t>
                </a:r>
                <a:r>
                  <a:rPr lang="en-US" sz="1200" b="1" i="0" u="none" strike="noStrike" kern="1200" dirty="0">
                    <a:solidFill>
                      <a:schemeClr val="tx1"/>
                    </a:solidFill>
                    <a:effectLst/>
                    <a:latin typeface="+mn-lt"/>
                    <a:ea typeface="+mn-ea"/>
                    <a:cs typeface="+mn-cs"/>
                    <a:sym typeface="Wingdings" pitchFamily="2" charset="2"/>
                  </a:rPr>
                  <a:t> </a:t>
                </a:r>
                <a:r>
                  <a:rPr lang="en-US" sz="1200" b="1" kern="1200" dirty="0">
                    <a:solidFill>
                      <a:schemeClr val="tx1"/>
                    </a:solidFill>
                    <a:effectLst/>
                    <a:latin typeface="+mn-lt"/>
                    <a:ea typeface="+mn-ea"/>
                    <a:cs typeface="+mn-cs"/>
                  </a:rPr>
                  <a:t>The substrate is the starting molecule</a:t>
                </a:r>
                <a:r>
                  <a:rPr lang="en-US" sz="1200" kern="1200" dirty="0">
                    <a:solidFill>
                      <a:schemeClr val="tx1"/>
                    </a:solidFill>
                    <a:effectLst/>
                    <a:latin typeface="+mn-lt"/>
                    <a:ea typeface="+mn-ea"/>
                    <a:cs typeface="+mn-cs"/>
                  </a:rPr>
                  <a:t> that attaches to the enzyme so the enzyme can chemically change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Activation energy (</a:t>
                </a:r>
                <a:r>
                  <a:rPr lang="en-US" b="1" dirty="0" err="1"/>
                  <a:t>Ea</a:t>
                </a:r>
                <a:r>
                  <a:rPr lang="en-US" b="1" dirty="0"/>
                  <a:t>)</a:t>
                </a:r>
                <a:r>
                  <a:rPr lang="en-US" dirty="0"/>
                  <a:t> is the </a:t>
                </a:r>
                <a:r>
                  <a:rPr lang="en-US" b="1" dirty="0"/>
                  <a:t>minimum amount of energy (thermal/kinetic, chemical bonds, concentration gradients or charges) required for a chemical reaction to occur</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u="none" strike="noStrike" kern="1200" dirty="0">
                    <a:solidFill>
                      <a:schemeClr val="tx1"/>
                    </a:solidFill>
                    <a:effectLst/>
                    <a:latin typeface="+mn-lt"/>
                    <a:ea typeface="+mn-ea"/>
                    <a:cs typeface="+mn-cs"/>
                  </a:rPr>
                  <a:t>V = reaction velocity (rate)</a:t>
                </a:r>
              </a:p>
              <a:p>
                <a:r>
                  <a:rPr lang="en-US" sz="1200" b="0" i="0" u="none" strike="noStrike" kern="1200" dirty="0">
                    <a:solidFill>
                      <a:schemeClr val="tx1"/>
                    </a:solidFill>
                    <a:effectLst/>
                    <a:latin typeface="+mn-lt"/>
                    <a:ea typeface="+mn-ea"/>
                    <a:cs typeface="+mn-cs"/>
                  </a:rPr>
                  <a:t>Vmax = maximum reaction rate (when the enzyme is saturated with the substrate)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where </a:t>
                </a:r>
                <a:r>
                  <a:rPr lang="ar-AE" sz="1200" i="0" kern="1200">
                    <a:solidFill>
                      <a:schemeClr val="tx1"/>
                    </a:solidFill>
                    <a:latin typeface="+mn-lt"/>
                    <a:ea typeface="+mn-ea"/>
                    <a:cs typeface="+mn-cs"/>
                  </a:rPr>
                  <a:t>𝑘_(+1)</a:t>
                </a:r>
                <a:r>
                  <a:rPr lang="ar-AE"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(forward rate constant), </a:t>
                </a:r>
                <a:r>
                  <a:rPr lang="ar-AE" sz="1200" i="0" kern="1200">
                    <a:solidFill>
                      <a:schemeClr val="tx1"/>
                    </a:solidFill>
                    <a:latin typeface="+mn-lt"/>
                    <a:ea typeface="+mn-ea"/>
                    <a:cs typeface="+mn-cs"/>
                  </a:rPr>
                  <a:t>𝑘_(−1)</a:t>
                </a:r>
                <a:r>
                  <a:rPr lang="ar-AE"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(reverse rate constant), and </a:t>
                </a:r>
                <a:r>
                  <a:rPr lang="ar-AE" sz="1200" i="0" kern="1200">
                    <a:solidFill>
                      <a:schemeClr val="tx1"/>
                    </a:solidFill>
                    <a:latin typeface="+mn-lt"/>
                    <a:ea typeface="+mn-ea"/>
                    <a:cs typeface="+mn-cs"/>
                  </a:rPr>
                  <a:t>𝑘_</a:t>
                </a:r>
                <a:r>
                  <a:rPr lang="en-US" sz="1200" i="0" kern="1200">
                    <a:solidFill>
                      <a:schemeClr val="tx1"/>
                    </a:solidFill>
                    <a:latin typeface="+mn-lt"/>
                    <a:ea typeface="+mn-ea"/>
                    <a:cs typeface="+mn-cs"/>
                  </a:rPr>
                  <a:t>cat</a:t>
                </a:r>
                <a:r>
                  <a:rPr lang="ar-AE"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(catalytic rate constant) denote the </a:t>
                </a:r>
                <a:r>
                  <a:rPr lang="en-US" sz="1200" b="0" i="0" u="none" strike="noStrike" kern="1200" dirty="0">
                    <a:solidFill>
                      <a:schemeClr val="tx1"/>
                    </a:solidFill>
                    <a:effectLst/>
                    <a:latin typeface="+mn-lt"/>
                    <a:ea typeface="+mn-ea"/>
                    <a:cs typeface="+mn-cs"/>
                    <a:hlinkClick r:id="rId12" tooltip="Reaction rate constant"/>
                  </a:rPr>
                  <a:t>rate constants</a:t>
                </a:r>
                <a:r>
                  <a:rPr lang="en-US" sz="1200" b="0" i="0" u="none" strike="noStrike" kern="12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13"/>
                  </a:rPr>
                  <a:t>[14]</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the double arrows between A (substrate) and EA (enzyme-substrate complex) represent the fact that enzyme-substrate binding is a </a:t>
                </a:r>
                <a:r>
                  <a:rPr lang="en-US" sz="1200" b="1" i="0" u="none" strike="noStrike" kern="1200" dirty="0">
                    <a:solidFill>
                      <a:schemeClr val="tx1"/>
                    </a:solidFill>
                    <a:effectLst/>
                    <a:latin typeface="+mn-lt"/>
                    <a:ea typeface="+mn-ea"/>
                    <a:cs typeface="+mn-cs"/>
                    <a:hlinkClick r:id="rId14" tooltip="Reversible reaction"/>
                  </a:rPr>
                  <a:t>reversible</a:t>
                </a:r>
                <a:r>
                  <a:rPr lang="en-US" sz="1200" b="1" i="0" u="none" strike="noStrike" kern="1200" dirty="0">
                    <a:solidFill>
                      <a:schemeClr val="tx1"/>
                    </a:solidFill>
                    <a:effectLst/>
                    <a:latin typeface="+mn-lt"/>
                    <a:ea typeface="+mn-ea"/>
                    <a:cs typeface="+mn-cs"/>
                  </a:rPr>
                  <a:t> process, and the single forward arrow represents the formation of P (product).</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Start with equation + question: </a:t>
                </a:r>
                <a:r>
                  <a:rPr lang="en-US" sz="1200" b="1" kern="1200" dirty="0">
                    <a:solidFill>
                      <a:schemeClr val="tx1"/>
                    </a:solidFill>
                    <a:effectLst/>
                    <a:latin typeface="+mn-lt"/>
                    <a:ea typeface="+mn-ea"/>
                    <a:cs typeface="+mn-cs"/>
                  </a:rPr>
                  <a:t>what do you think is determining how much product do we measure later on? </a:t>
                </a:r>
                <a:r>
                  <a:rPr lang="en-US" sz="1200" kern="1200" dirty="0">
                    <a:solidFill>
                      <a:schemeClr val="tx1"/>
                    </a:solidFill>
                    <a:effectLst/>
                    <a:latin typeface="+mn-lt"/>
                    <a:ea typeface="+mn-ea"/>
                    <a:cs typeface="+mn-cs"/>
                  </a:rPr>
                  <a:t>A enzyme limiting, B substrate is limiting (B is the right choice, and that is why they should measure it) —&gt; </a:t>
                </a:r>
                <a:r>
                  <a:rPr lang="en-US" sz="1200" b="1" kern="1200" dirty="0">
                    <a:solidFill>
                      <a:schemeClr val="tx1"/>
                    </a:solidFill>
                    <a:effectLst/>
                    <a:latin typeface="+mn-lt"/>
                    <a:ea typeface="+mn-ea"/>
                    <a:cs typeface="+mn-cs"/>
                  </a:rPr>
                  <a:t>What limits the production of the product? </a:t>
                </a:r>
                <a:r>
                  <a:rPr lang="en-US" sz="1200" kern="1200" dirty="0">
                    <a:solidFill>
                      <a:schemeClr val="tx1"/>
                    </a:solidFill>
                    <a:effectLst/>
                    <a:latin typeface="+mn-lt"/>
                    <a:ea typeface="+mn-ea"/>
                    <a:cs typeface="+mn-cs"/>
                  </a:rPr>
                  <a:t>—&gt; There are other special reactions where the diffusion is the limit, where basically both the substrate and enzyme are largely in excess, but it just depends on how quickly it can diffuse (can sub this with a lot of the stuff)</a:t>
                </a:r>
                <a:endParaRPr lang="en-US" b="1"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Kcat</a:t>
                </a:r>
                <a:r>
                  <a:rPr lang="en-US" b="0" dirty="0"/>
                  <a:t> is a kinetic constant in enzyme catalysis that describes how efficiently an enzyme converts substrate to product when it is saturated with substrate. </a:t>
                </a:r>
                <a:r>
                  <a:rPr lang="en-US" b="0" dirty="0">
                    <a:sym typeface="Wingdings" pitchFamily="2" charset="2"/>
                  </a:rPr>
                  <a:t> in synthesis, </a:t>
                </a:r>
                <a:r>
                  <a:rPr lang="en-US" b="0" dirty="0" err="1"/>
                  <a:t>kcat</a:t>
                </a:r>
                <a:r>
                  <a:rPr lang="en-US" b="0" dirty="0"/>
                  <a:t> is the number of substrate molecules that each enzyme active site converts to product per unit time under saturating substrate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mc:Fallback>
      </mc:AlternateContent>
      <p:sp>
        <p:nvSpPr>
          <p:cNvPr id="4" name="Slide Number Placeholder 3"/>
          <p:cNvSpPr>
            <a:spLocks noGrp="1"/>
          </p:cNvSpPr>
          <p:nvPr>
            <p:ph type="sldNum" sz="quarter" idx="5"/>
          </p:nvPr>
        </p:nvSpPr>
        <p:spPr/>
        <p:txBody>
          <a:bodyPr/>
          <a:lstStyle/>
          <a:p>
            <a:fld id="{FF9B4824-37F5-415B-A3CF-600C37A0C14A}" type="slidenum">
              <a:rPr lang="fr-CH" smtClean="0"/>
              <a:t>15</a:t>
            </a:fld>
            <a:endParaRPr lang="fr-CH"/>
          </a:p>
        </p:txBody>
      </p:sp>
    </p:spTree>
    <p:extLst>
      <p:ext uri="{BB962C8B-B14F-4D97-AF65-F5344CB8AC3E}">
        <p14:creationId xmlns:p14="http://schemas.microsoft.com/office/powerpoint/2010/main" val="385867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F9B4824-37F5-415B-A3CF-600C37A0C14A}" type="slidenum">
              <a:rPr lang="fr-CH" smtClean="0"/>
              <a:t>16</a:t>
            </a:fld>
            <a:endParaRPr lang="fr-CH"/>
          </a:p>
        </p:txBody>
      </p:sp>
    </p:spTree>
    <p:extLst>
      <p:ext uri="{BB962C8B-B14F-4D97-AF65-F5344CB8AC3E}">
        <p14:creationId xmlns:p14="http://schemas.microsoft.com/office/powerpoint/2010/main" val="3613308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F9B4824-37F5-415B-A3CF-600C37A0C14A}" type="slidenum">
              <a:rPr lang="fr-CH" smtClean="0"/>
              <a:t>17</a:t>
            </a:fld>
            <a:endParaRPr lang="fr-CH"/>
          </a:p>
        </p:txBody>
      </p:sp>
    </p:spTree>
    <p:extLst>
      <p:ext uri="{BB962C8B-B14F-4D97-AF65-F5344CB8AC3E}">
        <p14:creationId xmlns:p14="http://schemas.microsoft.com/office/powerpoint/2010/main" val="3810013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F9B4824-37F5-415B-A3CF-600C37A0C14A}" type="slidenum">
              <a:rPr lang="fr-CH" smtClean="0"/>
              <a:t>18</a:t>
            </a:fld>
            <a:endParaRPr lang="fr-CH"/>
          </a:p>
        </p:txBody>
      </p:sp>
    </p:spTree>
    <p:extLst>
      <p:ext uri="{BB962C8B-B14F-4D97-AF65-F5344CB8AC3E}">
        <p14:creationId xmlns:p14="http://schemas.microsoft.com/office/powerpoint/2010/main" val="672890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B4824-37F5-415B-A3CF-600C37A0C14A}" type="slidenum">
              <a:rPr lang="fr-CH" smtClean="0"/>
              <a:t>19</a:t>
            </a:fld>
            <a:endParaRPr lang="fr-CH"/>
          </a:p>
        </p:txBody>
      </p:sp>
    </p:spTree>
    <p:extLst>
      <p:ext uri="{BB962C8B-B14F-4D97-AF65-F5344CB8AC3E}">
        <p14:creationId xmlns:p14="http://schemas.microsoft.com/office/powerpoint/2010/main" val="1407024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1DDD0-A63F-D8A3-3A62-6157B6E733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D16536-81C6-E62C-8A59-AC4461F61F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E3A2F7-6F0C-EBA6-9448-65D66C7000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D10AEC-D267-F064-E509-7D474152F602}"/>
              </a:ext>
            </a:extLst>
          </p:cNvPr>
          <p:cNvSpPr>
            <a:spLocks noGrp="1"/>
          </p:cNvSpPr>
          <p:nvPr>
            <p:ph type="sldNum" sz="quarter" idx="5"/>
          </p:nvPr>
        </p:nvSpPr>
        <p:spPr/>
        <p:txBody>
          <a:bodyPr/>
          <a:lstStyle/>
          <a:p>
            <a:fld id="{FF9B4824-37F5-415B-A3CF-600C37A0C14A}" type="slidenum">
              <a:rPr lang="fr-CH" smtClean="0"/>
              <a:t>20</a:t>
            </a:fld>
            <a:endParaRPr lang="fr-CH"/>
          </a:p>
        </p:txBody>
      </p:sp>
    </p:spTree>
    <p:extLst>
      <p:ext uri="{BB962C8B-B14F-4D97-AF65-F5344CB8AC3E}">
        <p14:creationId xmlns:p14="http://schemas.microsoft.com/office/powerpoint/2010/main" val="2026754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5"/>
          </p:nvPr>
        </p:nvSpPr>
        <p:spPr/>
        <p:txBody>
          <a:bodyPr/>
          <a:lstStyle/>
          <a:p>
            <a:fld id="{FF9B4824-37F5-415B-A3CF-600C37A0C14A}" type="slidenum">
              <a:rPr lang="fr-CH" smtClean="0"/>
              <a:t>21</a:t>
            </a:fld>
            <a:endParaRPr lang="fr-CH"/>
          </a:p>
        </p:txBody>
      </p:sp>
    </p:spTree>
    <p:extLst>
      <p:ext uri="{BB962C8B-B14F-4D97-AF65-F5344CB8AC3E}">
        <p14:creationId xmlns:p14="http://schemas.microsoft.com/office/powerpoint/2010/main" val="345187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endParaRPr lang="en-US" b="0" dirty="0"/>
          </a:p>
        </p:txBody>
      </p:sp>
      <p:sp>
        <p:nvSpPr>
          <p:cNvPr id="4" name="Slide Number Placeholder 3"/>
          <p:cNvSpPr>
            <a:spLocks noGrp="1"/>
          </p:cNvSpPr>
          <p:nvPr>
            <p:ph type="sldNum" sz="quarter" idx="5"/>
          </p:nvPr>
        </p:nvSpPr>
        <p:spPr/>
        <p:txBody>
          <a:bodyPr/>
          <a:lstStyle/>
          <a:p>
            <a:fld id="{FF9B4824-37F5-415B-A3CF-600C37A0C14A}" type="slidenum">
              <a:rPr lang="fr-CH" smtClean="0"/>
              <a:t>22</a:t>
            </a:fld>
            <a:endParaRPr lang="fr-CH"/>
          </a:p>
        </p:txBody>
      </p:sp>
    </p:spTree>
    <p:extLst>
      <p:ext uri="{BB962C8B-B14F-4D97-AF65-F5344CB8AC3E}">
        <p14:creationId xmlns:p14="http://schemas.microsoft.com/office/powerpoint/2010/main" val="1826290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p:txBody>
      </p:sp>
      <p:sp>
        <p:nvSpPr>
          <p:cNvPr id="4" name="Slide Number Placeholder 3"/>
          <p:cNvSpPr>
            <a:spLocks noGrp="1"/>
          </p:cNvSpPr>
          <p:nvPr>
            <p:ph type="sldNum" sz="quarter" idx="5"/>
          </p:nvPr>
        </p:nvSpPr>
        <p:spPr/>
        <p:txBody>
          <a:bodyPr/>
          <a:lstStyle/>
          <a:p>
            <a:fld id="{FF9B4824-37F5-415B-A3CF-600C37A0C14A}" type="slidenum">
              <a:rPr lang="fr-CH" smtClean="0"/>
              <a:t>5</a:t>
            </a:fld>
            <a:endParaRPr lang="fr-CH"/>
          </a:p>
        </p:txBody>
      </p:sp>
    </p:spTree>
    <p:extLst>
      <p:ext uri="{BB962C8B-B14F-4D97-AF65-F5344CB8AC3E}">
        <p14:creationId xmlns:p14="http://schemas.microsoft.com/office/powerpoint/2010/main" val="2502224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B4824-37F5-415B-A3CF-600C37A0C14A}" type="slidenum">
              <a:rPr lang="fr-CH" smtClean="0"/>
              <a:t>23</a:t>
            </a:fld>
            <a:endParaRPr lang="fr-CH"/>
          </a:p>
        </p:txBody>
      </p:sp>
    </p:spTree>
    <p:extLst>
      <p:ext uri="{BB962C8B-B14F-4D97-AF65-F5344CB8AC3E}">
        <p14:creationId xmlns:p14="http://schemas.microsoft.com/office/powerpoint/2010/main" val="3407585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FF9B4824-37F5-415B-A3CF-600C37A0C14A}" type="slidenum">
              <a:rPr lang="fr-CH" smtClean="0"/>
              <a:t>24</a:t>
            </a:fld>
            <a:endParaRPr lang="fr-CH"/>
          </a:p>
        </p:txBody>
      </p:sp>
    </p:spTree>
    <p:extLst>
      <p:ext uri="{BB962C8B-B14F-4D97-AF65-F5344CB8AC3E}">
        <p14:creationId xmlns:p14="http://schemas.microsoft.com/office/powerpoint/2010/main" val="3532993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F9B4824-37F5-415B-A3CF-600C37A0C14A}" type="slidenum">
              <a:rPr lang="fr-CH" smtClean="0"/>
              <a:t>26</a:t>
            </a:fld>
            <a:endParaRPr lang="fr-CH"/>
          </a:p>
        </p:txBody>
      </p:sp>
    </p:spTree>
    <p:extLst>
      <p:ext uri="{BB962C8B-B14F-4D97-AF65-F5344CB8AC3E}">
        <p14:creationId xmlns:p14="http://schemas.microsoft.com/office/powerpoint/2010/main" val="1894287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FF9B4824-37F5-415B-A3CF-600C37A0C14A}" type="slidenum">
              <a:rPr lang="fr-CH" smtClean="0"/>
              <a:t>27</a:t>
            </a:fld>
            <a:endParaRPr lang="fr-CH"/>
          </a:p>
        </p:txBody>
      </p:sp>
    </p:spTree>
    <p:extLst>
      <p:ext uri="{BB962C8B-B14F-4D97-AF65-F5344CB8AC3E}">
        <p14:creationId xmlns:p14="http://schemas.microsoft.com/office/powerpoint/2010/main" val="4285074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B4824-37F5-415B-A3CF-600C37A0C14A}" type="slidenum">
              <a:rPr lang="fr-CH" smtClean="0"/>
              <a:t>6</a:t>
            </a:fld>
            <a:endParaRPr lang="fr-CH"/>
          </a:p>
        </p:txBody>
      </p:sp>
    </p:spTree>
    <p:extLst>
      <p:ext uri="{BB962C8B-B14F-4D97-AF65-F5344CB8AC3E}">
        <p14:creationId xmlns:p14="http://schemas.microsoft.com/office/powerpoint/2010/main" val="4248834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B4824-37F5-415B-A3CF-600C37A0C14A}" type="slidenum">
              <a:rPr lang="fr-CH" smtClean="0"/>
              <a:t>7</a:t>
            </a:fld>
            <a:endParaRPr lang="fr-CH"/>
          </a:p>
        </p:txBody>
      </p:sp>
    </p:spTree>
    <p:extLst>
      <p:ext uri="{BB962C8B-B14F-4D97-AF65-F5344CB8AC3E}">
        <p14:creationId xmlns:p14="http://schemas.microsoft.com/office/powerpoint/2010/main" val="2821374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B4824-37F5-415B-A3CF-600C37A0C14A}" type="slidenum">
              <a:rPr lang="fr-CH" smtClean="0"/>
              <a:t>8</a:t>
            </a:fld>
            <a:endParaRPr lang="fr-CH"/>
          </a:p>
        </p:txBody>
      </p:sp>
    </p:spTree>
    <p:extLst>
      <p:ext uri="{BB962C8B-B14F-4D97-AF65-F5344CB8AC3E}">
        <p14:creationId xmlns:p14="http://schemas.microsoft.com/office/powerpoint/2010/main" val="4113034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FF9B4824-37F5-415B-A3CF-600C37A0C14A}" type="slidenum">
              <a:rPr lang="fr-CH" smtClean="0"/>
              <a:t>9</a:t>
            </a:fld>
            <a:endParaRPr lang="fr-CH"/>
          </a:p>
        </p:txBody>
      </p:sp>
    </p:spTree>
    <p:extLst>
      <p:ext uri="{BB962C8B-B14F-4D97-AF65-F5344CB8AC3E}">
        <p14:creationId xmlns:p14="http://schemas.microsoft.com/office/powerpoint/2010/main" val="1934297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F9B4824-37F5-415B-A3CF-600C37A0C14A}" type="slidenum">
              <a:rPr lang="fr-CH" smtClean="0"/>
              <a:t>10</a:t>
            </a:fld>
            <a:endParaRPr lang="fr-CH"/>
          </a:p>
        </p:txBody>
      </p:sp>
    </p:spTree>
    <p:extLst>
      <p:ext uri="{BB962C8B-B14F-4D97-AF65-F5344CB8AC3E}">
        <p14:creationId xmlns:p14="http://schemas.microsoft.com/office/powerpoint/2010/main" val="898640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B4824-37F5-415B-A3CF-600C37A0C14A}" type="slidenum">
              <a:rPr lang="fr-CH" smtClean="0"/>
              <a:t>11</a:t>
            </a:fld>
            <a:endParaRPr lang="fr-CH"/>
          </a:p>
        </p:txBody>
      </p:sp>
    </p:spTree>
    <p:extLst>
      <p:ext uri="{BB962C8B-B14F-4D97-AF65-F5344CB8AC3E}">
        <p14:creationId xmlns:p14="http://schemas.microsoft.com/office/powerpoint/2010/main" val="1218671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F9B4824-37F5-415B-A3CF-600C37A0C14A}" type="slidenum">
              <a:rPr lang="fr-CH" smtClean="0"/>
              <a:t>12</a:t>
            </a:fld>
            <a:endParaRPr lang="fr-CH"/>
          </a:p>
        </p:txBody>
      </p:sp>
    </p:spTree>
    <p:extLst>
      <p:ext uri="{BB962C8B-B14F-4D97-AF65-F5344CB8AC3E}">
        <p14:creationId xmlns:p14="http://schemas.microsoft.com/office/powerpoint/2010/main" val="2487172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05FD3-26E0-453C-9076-5775B36682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H"/>
          </a:p>
        </p:txBody>
      </p:sp>
      <p:sp>
        <p:nvSpPr>
          <p:cNvPr id="3" name="Subtitle 2">
            <a:extLst>
              <a:ext uri="{FF2B5EF4-FFF2-40B4-BE49-F238E27FC236}">
                <a16:creationId xmlns:a16="http://schemas.microsoft.com/office/drawing/2014/main" id="{841A3A43-24AC-4FB0-8D81-709B1DCA56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H"/>
          </a:p>
        </p:txBody>
      </p:sp>
      <p:sp>
        <p:nvSpPr>
          <p:cNvPr id="4" name="Date Placeholder 3">
            <a:extLst>
              <a:ext uri="{FF2B5EF4-FFF2-40B4-BE49-F238E27FC236}">
                <a16:creationId xmlns:a16="http://schemas.microsoft.com/office/drawing/2014/main" id="{6B882D78-3A35-42DB-BB6D-44FDF4016571}"/>
              </a:ext>
            </a:extLst>
          </p:cNvPr>
          <p:cNvSpPr>
            <a:spLocks noGrp="1"/>
          </p:cNvSpPr>
          <p:nvPr>
            <p:ph type="dt" sz="half" idx="10"/>
          </p:nvPr>
        </p:nvSpPr>
        <p:spPr/>
        <p:txBody>
          <a:bodyPr/>
          <a:lstStyle/>
          <a:p>
            <a:fld id="{43C968AD-4040-4C28-BA04-304C08A6F2D1}" type="datetime1">
              <a:rPr lang="fr-CH" smtClean="0"/>
              <a:t>07.11.25</a:t>
            </a:fld>
            <a:endParaRPr lang="fr-CH" dirty="0"/>
          </a:p>
        </p:txBody>
      </p:sp>
      <p:sp>
        <p:nvSpPr>
          <p:cNvPr id="5" name="Footer Placeholder 4">
            <a:extLst>
              <a:ext uri="{FF2B5EF4-FFF2-40B4-BE49-F238E27FC236}">
                <a16:creationId xmlns:a16="http://schemas.microsoft.com/office/drawing/2014/main" id="{965D0A8A-E980-43E4-AC13-3F84EAF72FDC}"/>
              </a:ext>
            </a:extLst>
          </p:cNvPr>
          <p:cNvSpPr>
            <a:spLocks noGrp="1"/>
          </p:cNvSpPr>
          <p:nvPr>
            <p:ph type="ftr" sz="quarter" idx="11"/>
          </p:nvPr>
        </p:nvSpPr>
        <p:spPr/>
        <p:txBody>
          <a:bodyPr/>
          <a:lstStyle/>
          <a:p>
            <a:endParaRPr lang="fr-CH" dirty="0"/>
          </a:p>
        </p:txBody>
      </p:sp>
      <p:sp>
        <p:nvSpPr>
          <p:cNvPr id="6" name="Slide Number Placeholder 5">
            <a:extLst>
              <a:ext uri="{FF2B5EF4-FFF2-40B4-BE49-F238E27FC236}">
                <a16:creationId xmlns:a16="http://schemas.microsoft.com/office/drawing/2014/main" id="{0B4C7945-C6C3-43B4-8D9B-6FB7A26E264B}"/>
              </a:ext>
            </a:extLst>
          </p:cNvPr>
          <p:cNvSpPr>
            <a:spLocks noGrp="1"/>
          </p:cNvSpPr>
          <p:nvPr>
            <p:ph type="sldNum" sz="quarter" idx="12"/>
          </p:nvPr>
        </p:nvSpPr>
        <p:spPr/>
        <p:txBody>
          <a:bodyPr/>
          <a:lstStyle/>
          <a:p>
            <a:fld id="{AD4A6CC0-4EFD-4D6F-B9F8-39B6B3B7B408}" type="slidenum">
              <a:rPr lang="fr-CH" smtClean="0"/>
              <a:t>‹#›</a:t>
            </a:fld>
            <a:endParaRPr lang="fr-CH" dirty="0"/>
          </a:p>
        </p:txBody>
      </p:sp>
    </p:spTree>
    <p:extLst>
      <p:ext uri="{BB962C8B-B14F-4D97-AF65-F5344CB8AC3E}">
        <p14:creationId xmlns:p14="http://schemas.microsoft.com/office/powerpoint/2010/main" val="3369679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5F43D-B5DF-4D89-BBCD-65FEDC68590E}"/>
              </a:ext>
            </a:extLst>
          </p:cNvPr>
          <p:cNvSpPr>
            <a:spLocks noGrp="1"/>
          </p:cNvSpPr>
          <p:nvPr>
            <p:ph type="title"/>
          </p:nvPr>
        </p:nvSpPr>
        <p:spPr/>
        <p:txBody>
          <a:bodyPr/>
          <a:lstStyle/>
          <a:p>
            <a:r>
              <a:rPr lang="en-US"/>
              <a:t>Click to edit Master title style</a:t>
            </a:r>
            <a:endParaRPr lang="fr-CH"/>
          </a:p>
        </p:txBody>
      </p:sp>
      <p:sp>
        <p:nvSpPr>
          <p:cNvPr id="3" name="Vertical Text Placeholder 2">
            <a:extLst>
              <a:ext uri="{FF2B5EF4-FFF2-40B4-BE49-F238E27FC236}">
                <a16:creationId xmlns:a16="http://schemas.microsoft.com/office/drawing/2014/main" id="{2C943499-22A6-4AA6-944E-18B8FCC148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a:extLst>
              <a:ext uri="{FF2B5EF4-FFF2-40B4-BE49-F238E27FC236}">
                <a16:creationId xmlns:a16="http://schemas.microsoft.com/office/drawing/2014/main" id="{6DDBAF30-6F28-43C8-9366-91A9C8EDDB87}"/>
              </a:ext>
            </a:extLst>
          </p:cNvPr>
          <p:cNvSpPr>
            <a:spLocks noGrp="1"/>
          </p:cNvSpPr>
          <p:nvPr>
            <p:ph type="dt" sz="half" idx="10"/>
          </p:nvPr>
        </p:nvSpPr>
        <p:spPr/>
        <p:txBody>
          <a:bodyPr/>
          <a:lstStyle/>
          <a:p>
            <a:fld id="{81FD0130-5870-4CC8-B657-0EFBA5275EAA}" type="datetime1">
              <a:rPr lang="fr-CH" smtClean="0"/>
              <a:t>07.11.25</a:t>
            </a:fld>
            <a:endParaRPr lang="fr-CH" dirty="0"/>
          </a:p>
        </p:txBody>
      </p:sp>
      <p:sp>
        <p:nvSpPr>
          <p:cNvPr id="5" name="Footer Placeholder 4">
            <a:extLst>
              <a:ext uri="{FF2B5EF4-FFF2-40B4-BE49-F238E27FC236}">
                <a16:creationId xmlns:a16="http://schemas.microsoft.com/office/drawing/2014/main" id="{68652DC6-430E-457F-817D-AEABF12B1B13}"/>
              </a:ext>
            </a:extLst>
          </p:cNvPr>
          <p:cNvSpPr>
            <a:spLocks noGrp="1"/>
          </p:cNvSpPr>
          <p:nvPr>
            <p:ph type="ftr" sz="quarter" idx="11"/>
          </p:nvPr>
        </p:nvSpPr>
        <p:spPr/>
        <p:txBody>
          <a:bodyPr/>
          <a:lstStyle/>
          <a:p>
            <a:endParaRPr lang="fr-CH" dirty="0"/>
          </a:p>
        </p:txBody>
      </p:sp>
      <p:sp>
        <p:nvSpPr>
          <p:cNvPr id="6" name="Slide Number Placeholder 5">
            <a:extLst>
              <a:ext uri="{FF2B5EF4-FFF2-40B4-BE49-F238E27FC236}">
                <a16:creationId xmlns:a16="http://schemas.microsoft.com/office/drawing/2014/main" id="{FF8049FE-95E0-47D0-8E88-DE37CB9169B2}"/>
              </a:ext>
            </a:extLst>
          </p:cNvPr>
          <p:cNvSpPr>
            <a:spLocks noGrp="1"/>
          </p:cNvSpPr>
          <p:nvPr>
            <p:ph type="sldNum" sz="quarter" idx="12"/>
          </p:nvPr>
        </p:nvSpPr>
        <p:spPr/>
        <p:txBody>
          <a:bodyPr/>
          <a:lstStyle/>
          <a:p>
            <a:fld id="{AD4A6CC0-4EFD-4D6F-B9F8-39B6B3B7B408}" type="slidenum">
              <a:rPr lang="fr-CH" smtClean="0"/>
              <a:t>‹#›</a:t>
            </a:fld>
            <a:endParaRPr lang="fr-CH" dirty="0"/>
          </a:p>
        </p:txBody>
      </p:sp>
    </p:spTree>
    <p:extLst>
      <p:ext uri="{BB962C8B-B14F-4D97-AF65-F5344CB8AC3E}">
        <p14:creationId xmlns:p14="http://schemas.microsoft.com/office/powerpoint/2010/main" val="769618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73888F-8303-4E7C-83C5-91985D1150D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CH"/>
          </a:p>
        </p:txBody>
      </p:sp>
      <p:sp>
        <p:nvSpPr>
          <p:cNvPr id="3" name="Vertical Text Placeholder 2">
            <a:extLst>
              <a:ext uri="{FF2B5EF4-FFF2-40B4-BE49-F238E27FC236}">
                <a16:creationId xmlns:a16="http://schemas.microsoft.com/office/drawing/2014/main" id="{6D55CE14-0B9F-4E21-A59B-506AD0E5BD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a:extLst>
              <a:ext uri="{FF2B5EF4-FFF2-40B4-BE49-F238E27FC236}">
                <a16:creationId xmlns:a16="http://schemas.microsoft.com/office/drawing/2014/main" id="{D5AF81A6-DD87-4F49-A442-7263C36DD1E9}"/>
              </a:ext>
            </a:extLst>
          </p:cNvPr>
          <p:cNvSpPr>
            <a:spLocks noGrp="1"/>
          </p:cNvSpPr>
          <p:nvPr>
            <p:ph type="dt" sz="half" idx="10"/>
          </p:nvPr>
        </p:nvSpPr>
        <p:spPr/>
        <p:txBody>
          <a:bodyPr/>
          <a:lstStyle/>
          <a:p>
            <a:fld id="{450F1B30-AB3C-4CA2-AB2E-3E1FAA0C8A55}" type="datetime1">
              <a:rPr lang="fr-CH" smtClean="0"/>
              <a:t>07.11.25</a:t>
            </a:fld>
            <a:endParaRPr lang="fr-CH" dirty="0"/>
          </a:p>
        </p:txBody>
      </p:sp>
      <p:sp>
        <p:nvSpPr>
          <p:cNvPr id="5" name="Footer Placeholder 4">
            <a:extLst>
              <a:ext uri="{FF2B5EF4-FFF2-40B4-BE49-F238E27FC236}">
                <a16:creationId xmlns:a16="http://schemas.microsoft.com/office/drawing/2014/main" id="{545DAEEB-A12D-4A9D-B68C-97BBE226D2FB}"/>
              </a:ext>
            </a:extLst>
          </p:cNvPr>
          <p:cNvSpPr>
            <a:spLocks noGrp="1"/>
          </p:cNvSpPr>
          <p:nvPr>
            <p:ph type="ftr" sz="quarter" idx="11"/>
          </p:nvPr>
        </p:nvSpPr>
        <p:spPr/>
        <p:txBody>
          <a:bodyPr/>
          <a:lstStyle/>
          <a:p>
            <a:endParaRPr lang="fr-CH" dirty="0"/>
          </a:p>
        </p:txBody>
      </p:sp>
      <p:sp>
        <p:nvSpPr>
          <p:cNvPr id="6" name="Slide Number Placeholder 5">
            <a:extLst>
              <a:ext uri="{FF2B5EF4-FFF2-40B4-BE49-F238E27FC236}">
                <a16:creationId xmlns:a16="http://schemas.microsoft.com/office/drawing/2014/main" id="{F721986B-36EE-4323-B69C-9345CAD69163}"/>
              </a:ext>
            </a:extLst>
          </p:cNvPr>
          <p:cNvSpPr>
            <a:spLocks noGrp="1"/>
          </p:cNvSpPr>
          <p:nvPr>
            <p:ph type="sldNum" sz="quarter" idx="12"/>
          </p:nvPr>
        </p:nvSpPr>
        <p:spPr/>
        <p:txBody>
          <a:bodyPr/>
          <a:lstStyle/>
          <a:p>
            <a:fld id="{AD4A6CC0-4EFD-4D6F-B9F8-39B6B3B7B408}" type="slidenum">
              <a:rPr lang="fr-CH" smtClean="0"/>
              <a:t>‹#›</a:t>
            </a:fld>
            <a:endParaRPr lang="fr-CH" dirty="0"/>
          </a:p>
        </p:txBody>
      </p:sp>
    </p:spTree>
    <p:extLst>
      <p:ext uri="{BB962C8B-B14F-4D97-AF65-F5344CB8AC3E}">
        <p14:creationId xmlns:p14="http://schemas.microsoft.com/office/powerpoint/2010/main" val="1964128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700B9-DB79-4D51-AB2F-0F845A7EB663}"/>
              </a:ext>
            </a:extLst>
          </p:cNvPr>
          <p:cNvSpPr>
            <a:spLocks noGrp="1"/>
          </p:cNvSpPr>
          <p:nvPr>
            <p:ph type="title"/>
          </p:nvPr>
        </p:nvSpPr>
        <p:spPr/>
        <p:txBody>
          <a:bodyPr/>
          <a:lstStyle/>
          <a:p>
            <a:r>
              <a:rPr lang="en-US"/>
              <a:t>Click to edit Master title style</a:t>
            </a:r>
            <a:endParaRPr lang="fr-CH"/>
          </a:p>
        </p:txBody>
      </p:sp>
      <p:sp>
        <p:nvSpPr>
          <p:cNvPr id="3" name="Content Placeholder 2">
            <a:extLst>
              <a:ext uri="{FF2B5EF4-FFF2-40B4-BE49-F238E27FC236}">
                <a16:creationId xmlns:a16="http://schemas.microsoft.com/office/drawing/2014/main" id="{32FD456F-1319-4DC6-91FE-8B4FE1D333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a:extLst>
              <a:ext uri="{FF2B5EF4-FFF2-40B4-BE49-F238E27FC236}">
                <a16:creationId xmlns:a16="http://schemas.microsoft.com/office/drawing/2014/main" id="{501FE84C-AF29-4672-8D81-E9B19DD4BDAF}"/>
              </a:ext>
            </a:extLst>
          </p:cNvPr>
          <p:cNvSpPr>
            <a:spLocks noGrp="1"/>
          </p:cNvSpPr>
          <p:nvPr>
            <p:ph type="dt" sz="half" idx="10"/>
          </p:nvPr>
        </p:nvSpPr>
        <p:spPr/>
        <p:txBody>
          <a:bodyPr/>
          <a:lstStyle/>
          <a:p>
            <a:fld id="{613E14D6-1A03-4356-93EE-0E59221F44DD}" type="datetime1">
              <a:rPr lang="fr-CH" smtClean="0"/>
              <a:t>07.11.25</a:t>
            </a:fld>
            <a:endParaRPr lang="fr-CH" dirty="0"/>
          </a:p>
        </p:txBody>
      </p:sp>
      <p:sp>
        <p:nvSpPr>
          <p:cNvPr id="5" name="Footer Placeholder 4">
            <a:extLst>
              <a:ext uri="{FF2B5EF4-FFF2-40B4-BE49-F238E27FC236}">
                <a16:creationId xmlns:a16="http://schemas.microsoft.com/office/drawing/2014/main" id="{6BA9960E-85FC-4597-BAC7-C2B01A3DB25C}"/>
              </a:ext>
            </a:extLst>
          </p:cNvPr>
          <p:cNvSpPr>
            <a:spLocks noGrp="1"/>
          </p:cNvSpPr>
          <p:nvPr>
            <p:ph type="ftr" sz="quarter" idx="11"/>
          </p:nvPr>
        </p:nvSpPr>
        <p:spPr/>
        <p:txBody>
          <a:bodyPr/>
          <a:lstStyle/>
          <a:p>
            <a:endParaRPr lang="fr-CH" dirty="0"/>
          </a:p>
        </p:txBody>
      </p:sp>
      <p:sp>
        <p:nvSpPr>
          <p:cNvPr id="6" name="Slide Number Placeholder 5">
            <a:extLst>
              <a:ext uri="{FF2B5EF4-FFF2-40B4-BE49-F238E27FC236}">
                <a16:creationId xmlns:a16="http://schemas.microsoft.com/office/drawing/2014/main" id="{492B62D5-17B4-4747-9FEE-B2EA82E65684}"/>
              </a:ext>
            </a:extLst>
          </p:cNvPr>
          <p:cNvSpPr>
            <a:spLocks noGrp="1"/>
          </p:cNvSpPr>
          <p:nvPr>
            <p:ph type="sldNum" sz="quarter" idx="12"/>
          </p:nvPr>
        </p:nvSpPr>
        <p:spPr/>
        <p:txBody>
          <a:bodyPr/>
          <a:lstStyle/>
          <a:p>
            <a:fld id="{AD4A6CC0-4EFD-4D6F-B9F8-39B6B3B7B408}" type="slidenum">
              <a:rPr lang="fr-CH" smtClean="0"/>
              <a:t>‹#›</a:t>
            </a:fld>
            <a:endParaRPr lang="fr-CH" dirty="0"/>
          </a:p>
        </p:txBody>
      </p:sp>
    </p:spTree>
    <p:extLst>
      <p:ext uri="{BB962C8B-B14F-4D97-AF65-F5344CB8AC3E}">
        <p14:creationId xmlns:p14="http://schemas.microsoft.com/office/powerpoint/2010/main" val="674219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00C12-4FF6-484F-A447-A44986CD0E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H"/>
          </a:p>
        </p:txBody>
      </p:sp>
      <p:sp>
        <p:nvSpPr>
          <p:cNvPr id="3" name="Text Placeholder 2">
            <a:extLst>
              <a:ext uri="{FF2B5EF4-FFF2-40B4-BE49-F238E27FC236}">
                <a16:creationId xmlns:a16="http://schemas.microsoft.com/office/drawing/2014/main" id="{4E7E97D1-69B1-4B48-B67E-14A9CC95E6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ACA5C4-55DA-44AA-B89C-6C58F56BA1DC}"/>
              </a:ext>
            </a:extLst>
          </p:cNvPr>
          <p:cNvSpPr>
            <a:spLocks noGrp="1"/>
          </p:cNvSpPr>
          <p:nvPr>
            <p:ph type="dt" sz="half" idx="10"/>
          </p:nvPr>
        </p:nvSpPr>
        <p:spPr/>
        <p:txBody>
          <a:bodyPr/>
          <a:lstStyle/>
          <a:p>
            <a:fld id="{F86D45CD-0DEC-4E60-A4AE-0FC84A09F910}" type="datetime1">
              <a:rPr lang="fr-CH" smtClean="0"/>
              <a:t>07.11.25</a:t>
            </a:fld>
            <a:endParaRPr lang="fr-CH" dirty="0"/>
          </a:p>
        </p:txBody>
      </p:sp>
      <p:sp>
        <p:nvSpPr>
          <p:cNvPr id="5" name="Footer Placeholder 4">
            <a:extLst>
              <a:ext uri="{FF2B5EF4-FFF2-40B4-BE49-F238E27FC236}">
                <a16:creationId xmlns:a16="http://schemas.microsoft.com/office/drawing/2014/main" id="{891CD454-3F80-4759-94E4-D56521896F94}"/>
              </a:ext>
            </a:extLst>
          </p:cNvPr>
          <p:cNvSpPr>
            <a:spLocks noGrp="1"/>
          </p:cNvSpPr>
          <p:nvPr>
            <p:ph type="ftr" sz="quarter" idx="11"/>
          </p:nvPr>
        </p:nvSpPr>
        <p:spPr/>
        <p:txBody>
          <a:bodyPr/>
          <a:lstStyle/>
          <a:p>
            <a:endParaRPr lang="fr-CH" dirty="0"/>
          </a:p>
        </p:txBody>
      </p:sp>
      <p:sp>
        <p:nvSpPr>
          <p:cNvPr id="6" name="Slide Number Placeholder 5">
            <a:extLst>
              <a:ext uri="{FF2B5EF4-FFF2-40B4-BE49-F238E27FC236}">
                <a16:creationId xmlns:a16="http://schemas.microsoft.com/office/drawing/2014/main" id="{1BD9B960-F91A-46A7-96C8-85292573B6F6}"/>
              </a:ext>
            </a:extLst>
          </p:cNvPr>
          <p:cNvSpPr>
            <a:spLocks noGrp="1"/>
          </p:cNvSpPr>
          <p:nvPr>
            <p:ph type="sldNum" sz="quarter" idx="12"/>
          </p:nvPr>
        </p:nvSpPr>
        <p:spPr/>
        <p:txBody>
          <a:bodyPr/>
          <a:lstStyle/>
          <a:p>
            <a:fld id="{AD4A6CC0-4EFD-4D6F-B9F8-39B6B3B7B408}" type="slidenum">
              <a:rPr lang="fr-CH" smtClean="0"/>
              <a:t>‹#›</a:t>
            </a:fld>
            <a:endParaRPr lang="fr-CH" dirty="0"/>
          </a:p>
        </p:txBody>
      </p:sp>
    </p:spTree>
    <p:extLst>
      <p:ext uri="{BB962C8B-B14F-4D97-AF65-F5344CB8AC3E}">
        <p14:creationId xmlns:p14="http://schemas.microsoft.com/office/powerpoint/2010/main" val="3185735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8002-59F9-4066-BA30-F29934151532}"/>
              </a:ext>
            </a:extLst>
          </p:cNvPr>
          <p:cNvSpPr>
            <a:spLocks noGrp="1"/>
          </p:cNvSpPr>
          <p:nvPr>
            <p:ph type="title"/>
          </p:nvPr>
        </p:nvSpPr>
        <p:spPr/>
        <p:txBody>
          <a:bodyPr/>
          <a:lstStyle/>
          <a:p>
            <a:r>
              <a:rPr lang="en-US"/>
              <a:t>Click to edit Master title style</a:t>
            </a:r>
            <a:endParaRPr lang="fr-CH"/>
          </a:p>
        </p:txBody>
      </p:sp>
      <p:sp>
        <p:nvSpPr>
          <p:cNvPr id="3" name="Content Placeholder 2">
            <a:extLst>
              <a:ext uri="{FF2B5EF4-FFF2-40B4-BE49-F238E27FC236}">
                <a16:creationId xmlns:a16="http://schemas.microsoft.com/office/drawing/2014/main" id="{1312F933-6198-4E2E-91C9-E2839BE0A0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a:extLst>
              <a:ext uri="{FF2B5EF4-FFF2-40B4-BE49-F238E27FC236}">
                <a16:creationId xmlns:a16="http://schemas.microsoft.com/office/drawing/2014/main" id="{2668136C-A42F-478E-8172-02905A83A5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Date Placeholder 4">
            <a:extLst>
              <a:ext uri="{FF2B5EF4-FFF2-40B4-BE49-F238E27FC236}">
                <a16:creationId xmlns:a16="http://schemas.microsoft.com/office/drawing/2014/main" id="{34C2DE0E-F957-4642-8165-8DD46FF672D3}"/>
              </a:ext>
            </a:extLst>
          </p:cNvPr>
          <p:cNvSpPr>
            <a:spLocks noGrp="1"/>
          </p:cNvSpPr>
          <p:nvPr>
            <p:ph type="dt" sz="half" idx="10"/>
          </p:nvPr>
        </p:nvSpPr>
        <p:spPr/>
        <p:txBody>
          <a:bodyPr/>
          <a:lstStyle/>
          <a:p>
            <a:fld id="{D4C8B446-74A4-41F2-92AB-1B6640F9A28B}" type="datetime1">
              <a:rPr lang="fr-CH" smtClean="0"/>
              <a:t>07.11.25</a:t>
            </a:fld>
            <a:endParaRPr lang="fr-CH" dirty="0"/>
          </a:p>
        </p:txBody>
      </p:sp>
      <p:sp>
        <p:nvSpPr>
          <p:cNvPr id="6" name="Footer Placeholder 5">
            <a:extLst>
              <a:ext uri="{FF2B5EF4-FFF2-40B4-BE49-F238E27FC236}">
                <a16:creationId xmlns:a16="http://schemas.microsoft.com/office/drawing/2014/main" id="{EE7DC5BE-1DA3-439C-B9B9-734DB7A99232}"/>
              </a:ext>
            </a:extLst>
          </p:cNvPr>
          <p:cNvSpPr>
            <a:spLocks noGrp="1"/>
          </p:cNvSpPr>
          <p:nvPr>
            <p:ph type="ftr" sz="quarter" idx="11"/>
          </p:nvPr>
        </p:nvSpPr>
        <p:spPr/>
        <p:txBody>
          <a:bodyPr/>
          <a:lstStyle/>
          <a:p>
            <a:endParaRPr lang="fr-CH" dirty="0"/>
          </a:p>
        </p:txBody>
      </p:sp>
      <p:sp>
        <p:nvSpPr>
          <p:cNvPr id="7" name="Slide Number Placeholder 6">
            <a:extLst>
              <a:ext uri="{FF2B5EF4-FFF2-40B4-BE49-F238E27FC236}">
                <a16:creationId xmlns:a16="http://schemas.microsoft.com/office/drawing/2014/main" id="{A9E323F0-27F0-4F41-A86F-6D1EE83DB228}"/>
              </a:ext>
            </a:extLst>
          </p:cNvPr>
          <p:cNvSpPr>
            <a:spLocks noGrp="1"/>
          </p:cNvSpPr>
          <p:nvPr>
            <p:ph type="sldNum" sz="quarter" idx="12"/>
          </p:nvPr>
        </p:nvSpPr>
        <p:spPr/>
        <p:txBody>
          <a:bodyPr/>
          <a:lstStyle/>
          <a:p>
            <a:fld id="{AD4A6CC0-4EFD-4D6F-B9F8-39B6B3B7B408}" type="slidenum">
              <a:rPr lang="fr-CH" smtClean="0"/>
              <a:t>‹#›</a:t>
            </a:fld>
            <a:endParaRPr lang="fr-CH" dirty="0"/>
          </a:p>
        </p:txBody>
      </p:sp>
    </p:spTree>
    <p:extLst>
      <p:ext uri="{BB962C8B-B14F-4D97-AF65-F5344CB8AC3E}">
        <p14:creationId xmlns:p14="http://schemas.microsoft.com/office/powerpoint/2010/main" val="4159863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57B52-FD4F-486A-9F0C-1ADFE0E3A142}"/>
              </a:ext>
            </a:extLst>
          </p:cNvPr>
          <p:cNvSpPr>
            <a:spLocks noGrp="1"/>
          </p:cNvSpPr>
          <p:nvPr>
            <p:ph type="title"/>
          </p:nvPr>
        </p:nvSpPr>
        <p:spPr>
          <a:xfrm>
            <a:off x="839788" y="365125"/>
            <a:ext cx="10515600" cy="1325563"/>
          </a:xfrm>
        </p:spPr>
        <p:txBody>
          <a:bodyPr/>
          <a:lstStyle/>
          <a:p>
            <a:r>
              <a:rPr lang="en-US"/>
              <a:t>Click to edit Master title style</a:t>
            </a:r>
            <a:endParaRPr lang="fr-CH"/>
          </a:p>
        </p:txBody>
      </p:sp>
      <p:sp>
        <p:nvSpPr>
          <p:cNvPr id="3" name="Text Placeholder 2">
            <a:extLst>
              <a:ext uri="{FF2B5EF4-FFF2-40B4-BE49-F238E27FC236}">
                <a16:creationId xmlns:a16="http://schemas.microsoft.com/office/drawing/2014/main" id="{46830AB7-2A73-4093-8A4E-C3E73F81F5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9AF8A7-3533-4018-9717-AA6E0017DD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a:extLst>
              <a:ext uri="{FF2B5EF4-FFF2-40B4-BE49-F238E27FC236}">
                <a16:creationId xmlns:a16="http://schemas.microsoft.com/office/drawing/2014/main" id="{9B5CE15D-A9CD-416B-BEA3-52D511B867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1DF28E-CB78-4352-BD5F-85F2D091DA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Date Placeholder 6">
            <a:extLst>
              <a:ext uri="{FF2B5EF4-FFF2-40B4-BE49-F238E27FC236}">
                <a16:creationId xmlns:a16="http://schemas.microsoft.com/office/drawing/2014/main" id="{A01D815E-4539-4AA8-931F-16F6B5AF28E9}"/>
              </a:ext>
            </a:extLst>
          </p:cNvPr>
          <p:cNvSpPr>
            <a:spLocks noGrp="1"/>
          </p:cNvSpPr>
          <p:nvPr>
            <p:ph type="dt" sz="half" idx="10"/>
          </p:nvPr>
        </p:nvSpPr>
        <p:spPr/>
        <p:txBody>
          <a:bodyPr/>
          <a:lstStyle/>
          <a:p>
            <a:fld id="{36FE235F-441B-414A-A264-D92120865209}" type="datetime1">
              <a:rPr lang="fr-CH" smtClean="0"/>
              <a:t>07.11.25</a:t>
            </a:fld>
            <a:endParaRPr lang="fr-CH" dirty="0"/>
          </a:p>
        </p:txBody>
      </p:sp>
      <p:sp>
        <p:nvSpPr>
          <p:cNvPr id="8" name="Footer Placeholder 7">
            <a:extLst>
              <a:ext uri="{FF2B5EF4-FFF2-40B4-BE49-F238E27FC236}">
                <a16:creationId xmlns:a16="http://schemas.microsoft.com/office/drawing/2014/main" id="{1F4B302F-AA2A-4A7F-B5DB-729D2063F5A7}"/>
              </a:ext>
            </a:extLst>
          </p:cNvPr>
          <p:cNvSpPr>
            <a:spLocks noGrp="1"/>
          </p:cNvSpPr>
          <p:nvPr>
            <p:ph type="ftr" sz="quarter" idx="11"/>
          </p:nvPr>
        </p:nvSpPr>
        <p:spPr/>
        <p:txBody>
          <a:bodyPr/>
          <a:lstStyle/>
          <a:p>
            <a:endParaRPr lang="fr-CH" dirty="0"/>
          </a:p>
        </p:txBody>
      </p:sp>
      <p:sp>
        <p:nvSpPr>
          <p:cNvPr id="9" name="Slide Number Placeholder 8">
            <a:extLst>
              <a:ext uri="{FF2B5EF4-FFF2-40B4-BE49-F238E27FC236}">
                <a16:creationId xmlns:a16="http://schemas.microsoft.com/office/drawing/2014/main" id="{A2D28636-A434-44F9-9BFB-AAAB559B03C8}"/>
              </a:ext>
            </a:extLst>
          </p:cNvPr>
          <p:cNvSpPr>
            <a:spLocks noGrp="1"/>
          </p:cNvSpPr>
          <p:nvPr>
            <p:ph type="sldNum" sz="quarter" idx="12"/>
          </p:nvPr>
        </p:nvSpPr>
        <p:spPr/>
        <p:txBody>
          <a:bodyPr/>
          <a:lstStyle/>
          <a:p>
            <a:fld id="{AD4A6CC0-4EFD-4D6F-B9F8-39B6B3B7B408}" type="slidenum">
              <a:rPr lang="fr-CH" smtClean="0"/>
              <a:t>‹#›</a:t>
            </a:fld>
            <a:endParaRPr lang="fr-CH" dirty="0"/>
          </a:p>
        </p:txBody>
      </p:sp>
    </p:spTree>
    <p:extLst>
      <p:ext uri="{BB962C8B-B14F-4D97-AF65-F5344CB8AC3E}">
        <p14:creationId xmlns:p14="http://schemas.microsoft.com/office/powerpoint/2010/main" val="3937278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FCFD1-11FF-4A90-8EF6-9E1B8C762552}"/>
              </a:ext>
            </a:extLst>
          </p:cNvPr>
          <p:cNvSpPr>
            <a:spLocks noGrp="1"/>
          </p:cNvSpPr>
          <p:nvPr>
            <p:ph type="title"/>
          </p:nvPr>
        </p:nvSpPr>
        <p:spPr/>
        <p:txBody>
          <a:bodyPr/>
          <a:lstStyle/>
          <a:p>
            <a:r>
              <a:rPr lang="en-US"/>
              <a:t>Click to edit Master title style</a:t>
            </a:r>
            <a:endParaRPr lang="fr-CH"/>
          </a:p>
        </p:txBody>
      </p:sp>
      <p:sp>
        <p:nvSpPr>
          <p:cNvPr id="3" name="Date Placeholder 2">
            <a:extLst>
              <a:ext uri="{FF2B5EF4-FFF2-40B4-BE49-F238E27FC236}">
                <a16:creationId xmlns:a16="http://schemas.microsoft.com/office/drawing/2014/main" id="{3D5FDDB3-4018-4BFD-BCE7-2FEDAE286128}"/>
              </a:ext>
            </a:extLst>
          </p:cNvPr>
          <p:cNvSpPr>
            <a:spLocks noGrp="1"/>
          </p:cNvSpPr>
          <p:nvPr>
            <p:ph type="dt" sz="half" idx="10"/>
          </p:nvPr>
        </p:nvSpPr>
        <p:spPr/>
        <p:txBody>
          <a:bodyPr/>
          <a:lstStyle/>
          <a:p>
            <a:fld id="{91B48D8D-A90A-49B5-ACFF-5948AF1D8DB5}" type="datetime1">
              <a:rPr lang="fr-CH" smtClean="0"/>
              <a:t>07.11.25</a:t>
            </a:fld>
            <a:endParaRPr lang="fr-CH" dirty="0"/>
          </a:p>
        </p:txBody>
      </p:sp>
      <p:sp>
        <p:nvSpPr>
          <p:cNvPr id="4" name="Footer Placeholder 3">
            <a:extLst>
              <a:ext uri="{FF2B5EF4-FFF2-40B4-BE49-F238E27FC236}">
                <a16:creationId xmlns:a16="http://schemas.microsoft.com/office/drawing/2014/main" id="{223A013C-26E6-4420-A462-87071E48C0A5}"/>
              </a:ext>
            </a:extLst>
          </p:cNvPr>
          <p:cNvSpPr>
            <a:spLocks noGrp="1"/>
          </p:cNvSpPr>
          <p:nvPr>
            <p:ph type="ftr" sz="quarter" idx="11"/>
          </p:nvPr>
        </p:nvSpPr>
        <p:spPr/>
        <p:txBody>
          <a:bodyPr/>
          <a:lstStyle/>
          <a:p>
            <a:endParaRPr lang="fr-CH" dirty="0"/>
          </a:p>
        </p:txBody>
      </p:sp>
      <p:sp>
        <p:nvSpPr>
          <p:cNvPr id="5" name="Slide Number Placeholder 4">
            <a:extLst>
              <a:ext uri="{FF2B5EF4-FFF2-40B4-BE49-F238E27FC236}">
                <a16:creationId xmlns:a16="http://schemas.microsoft.com/office/drawing/2014/main" id="{F42B4465-9BA2-403B-A01D-BED91C0E210A}"/>
              </a:ext>
            </a:extLst>
          </p:cNvPr>
          <p:cNvSpPr>
            <a:spLocks noGrp="1"/>
          </p:cNvSpPr>
          <p:nvPr>
            <p:ph type="sldNum" sz="quarter" idx="12"/>
          </p:nvPr>
        </p:nvSpPr>
        <p:spPr/>
        <p:txBody>
          <a:bodyPr/>
          <a:lstStyle/>
          <a:p>
            <a:fld id="{AD4A6CC0-4EFD-4D6F-B9F8-39B6B3B7B408}" type="slidenum">
              <a:rPr lang="fr-CH" smtClean="0"/>
              <a:t>‹#›</a:t>
            </a:fld>
            <a:endParaRPr lang="fr-CH" dirty="0"/>
          </a:p>
        </p:txBody>
      </p:sp>
    </p:spTree>
    <p:extLst>
      <p:ext uri="{BB962C8B-B14F-4D97-AF65-F5344CB8AC3E}">
        <p14:creationId xmlns:p14="http://schemas.microsoft.com/office/powerpoint/2010/main" val="65224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8831B5-8896-484B-A2B3-5908E3FC0EA3}"/>
              </a:ext>
            </a:extLst>
          </p:cNvPr>
          <p:cNvSpPr>
            <a:spLocks noGrp="1"/>
          </p:cNvSpPr>
          <p:nvPr>
            <p:ph type="dt" sz="half" idx="10"/>
          </p:nvPr>
        </p:nvSpPr>
        <p:spPr/>
        <p:txBody>
          <a:bodyPr/>
          <a:lstStyle/>
          <a:p>
            <a:fld id="{2ECEEA7D-A364-4B73-B9F6-13F1DBFED337}" type="datetime1">
              <a:rPr lang="fr-CH" smtClean="0"/>
              <a:t>07.11.25</a:t>
            </a:fld>
            <a:endParaRPr lang="fr-CH" dirty="0"/>
          </a:p>
        </p:txBody>
      </p:sp>
      <p:sp>
        <p:nvSpPr>
          <p:cNvPr id="3" name="Footer Placeholder 2">
            <a:extLst>
              <a:ext uri="{FF2B5EF4-FFF2-40B4-BE49-F238E27FC236}">
                <a16:creationId xmlns:a16="http://schemas.microsoft.com/office/drawing/2014/main" id="{5DDC71F6-2349-47E8-A2E6-BEA9FC9647DC}"/>
              </a:ext>
            </a:extLst>
          </p:cNvPr>
          <p:cNvSpPr>
            <a:spLocks noGrp="1"/>
          </p:cNvSpPr>
          <p:nvPr>
            <p:ph type="ftr" sz="quarter" idx="11"/>
          </p:nvPr>
        </p:nvSpPr>
        <p:spPr/>
        <p:txBody>
          <a:bodyPr/>
          <a:lstStyle/>
          <a:p>
            <a:endParaRPr lang="fr-CH" dirty="0"/>
          </a:p>
        </p:txBody>
      </p:sp>
      <p:sp>
        <p:nvSpPr>
          <p:cNvPr id="4" name="Slide Number Placeholder 3">
            <a:extLst>
              <a:ext uri="{FF2B5EF4-FFF2-40B4-BE49-F238E27FC236}">
                <a16:creationId xmlns:a16="http://schemas.microsoft.com/office/drawing/2014/main" id="{C920FA3E-D778-48F7-ADAF-8A52A78568CC}"/>
              </a:ext>
            </a:extLst>
          </p:cNvPr>
          <p:cNvSpPr>
            <a:spLocks noGrp="1"/>
          </p:cNvSpPr>
          <p:nvPr>
            <p:ph type="sldNum" sz="quarter" idx="12"/>
          </p:nvPr>
        </p:nvSpPr>
        <p:spPr>
          <a:xfrm>
            <a:off x="9210305" y="6356350"/>
            <a:ext cx="2743200" cy="365125"/>
          </a:xfrm>
        </p:spPr>
        <p:txBody>
          <a:bodyPr/>
          <a:lstStyle>
            <a:lvl1pPr>
              <a:defRPr sz="1400">
                <a:latin typeface="Arial" panose="020B0604020202020204" pitchFamily="34" charset="0"/>
                <a:cs typeface="Arial" panose="020B0604020202020204" pitchFamily="34" charset="0"/>
              </a:defRPr>
            </a:lvl1pPr>
          </a:lstStyle>
          <a:p>
            <a:fld id="{AD4A6CC0-4EFD-4D6F-B9F8-39B6B3B7B408}" type="slidenum">
              <a:rPr lang="fr-CH" smtClean="0"/>
              <a:pPr/>
              <a:t>‹#›</a:t>
            </a:fld>
            <a:endParaRPr lang="fr-CH" dirty="0"/>
          </a:p>
        </p:txBody>
      </p:sp>
    </p:spTree>
    <p:extLst>
      <p:ext uri="{BB962C8B-B14F-4D97-AF65-F5344CB8AC3E}">
        <p14:creationId xmlns:p14="http://schemas.microsoft.com/office/powerpoint/2010/main" val="1931925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BA15C-3B86-4B42-84E4-1DAFD0212F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Content Placeholder 2">
            <a:extLst>
              <a:ext uri="{FF2B5EF4-FFF2-40B4-BE49-F238E27FC236}">
                <a16:creationId xmlns:a16="http://schemas.microsoft.com/office/drawing/2014/main" id="{C27D48E3-65A5-4CF4-81E0-5C40A922BB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a:extLst>
              <a:ext uri="{FF2B5EF4-FFF2-40B4-BE49-F238E27FC236}">
                <a16:creationId xmlns:a16="http://schemas.microsoft.com/office/drawing/2014/main" id="{22A21C08-2102-4529-9565-D80023500D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74A5D1-69C0-487A-A005-6D1EBD21A9DB}"/>
              </a:ext>
            </a:extLst>
          </p:cNvPr>
          <p:cNvSpPr>
            <a:spLocks noGrp="1"/>
          </p:cNvSpPr>
          <p:nvPr>
            <p:ph type="dt" sz="half" idx="10"/>
          </p:nvPr>
        </p:nvSpPr>
        <p:spPr/>
        <p:txBody>
          <a:bodyPr/>
          <a:lstStyle/>
          <a:p>
            <a:fld id="{CE715A97-6079-4BAF-8863-DC99CEE7C1EA}" type="datetime1">
              <a:rPr lang="fr-CH" smtClean="0"/>
              <a:t>07.11.25</a:t>
            </a:fld>
            <a:endParaRPr lang="fr-CH" dirty="0"/>
          </a:p>
        </p:txBody>
      </p:sp>
      <p:sp>
        <p:nvSpPr>
          <p:cNvPr id="6" name="Footer Placeholder 5">
            <a:extLst>
              <a:ext uri="{FF2B5EF4-FFF2-40B4-BE49-F238E27FC236}">
                <a16:creationId xmlns:a16="http://schemas.microsoft.com/office/drawing/2014/main" id="{C0952D3C-7C98-4C96-8F45-A7032EA6912F}"/>
              </a:ext>
            </a:extLst>
          </p:cNvPr>
          <p:cNvSpPr>
            <a:spLocks noGrp="1"/>
          </p:cNvSpPr>
          <p:nvPr>
            <p:ph type="ftr" sz="quarter" idx="11"/>
          </p:nvPr>
        </p:nvSpPr>
        <p:spPr/>
        <p:txBody>
          <a:bodyPr/>
          <a:lstStyle/>
          <a:p>
            <a:endParaRPr lang="fr-CH" dirty="0"/>
          </a:p>
        </p:txBody>
      </p:sp>
      <p:sp>
        <p:nvSpPr>
          <p:cNvPr id="7" name="Slide Number Placeholder 6">
            <a:extLst>
              <a:ext uri="{FF2B5EF4-FFF2-40B4-BE49-F238E27FC236}">
                <a16:creationId xmlns:a16="http://schemas.microsoft.com/office/drawing/2014/main" id="{F4A27A89-4A88-48A7-9B5C-AFCF694C184F}"/>
              </a:ext>
            </a:extLst>
          </p:cNvPr>
          <p:cNvSpPr>
            <a:spLocks noGrp="1"/>
          </p:cNvSpPr>
          <p:nvPr>
            <p:ph type="sldNum" sz="quarter" idx="12"/>
          </p:nvPr>
        </p:nvSpPr>
        <p:spPr/>
        <p:txBody>
          <a:bodyPr/>
          <a:lstStyle/>
          <a:p>
            <a:fld id="{AD4A6CC0-4EFD-4D6F-B9F8-39B6B3B7B408}" type="slidenum">
              <a:rPr lang="fr-CH" smtClean="0"/>
              <a:t>‹#›</a:t>
            </a:fld>
            <a:endParaRPr lang="fr-CH" dirty="0"/>
          </a:p>
        </p:txBody>
      </p:sp>
    </p:spTree>
    <p:extLst>
      <p:ext uri="{BB962C8B-B14F-4D97-AF65-F5344CB8AC3E}">
        <p14:creationId xmlns:p14="http://schemas.microsoft.com/office/powerpoint/2010/main" val="3904048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C56F0-7DC0-4C57-9B7E-7F5B72E203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Picture Placeholder 2">
            <a:extLst>
              <a:ext uri="{FF2B5EF4-FFF2-40B4-BE49-F238E27FC236}">
                <a16:creationId xmlns:a16="http://schemas.microsoft.com/office/drawing/2014/main" id="{46297351-EE33-4A4C-805E-3BE352B8A4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dirty="0"/>
          </a:p>
        </p:txBody>
      </p:sp>
      <p:sp>
        <p:nvSpPr>
          <p:cNvPr id="4" name="Text Placeholder 3">
            <a:extLst>
              <a:ext uri="{FF2B5EF4-FFF2-40B4-BE49-F238E27FC236}">
                <a16:creationId xmlns:a16="http://schemas.microsoft.com/office/drawing/2014/main" id="{ED017795-A7F2-40ED-A10F-2D88ABC16A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2F76CC-221C-4D08-B571-922B9BD33895}"/>
              </a:ext>
            </a:extLst>
          </p:cNvPr>
          <p:cNvSpPr>
            <a:spLocks noGrp="1"/>
          </p:cNvSpPr>
          <p:nvPr>
            <p:ph type="dt" sz="half" idx="10"/>
          </p:nvPr>
        </p:nvSpPr>
        <p:spPr/>
        <p:txBody>
          <a:bodyPr/>
          <a:lstStyle/>
          <a:p>
            <a:fld id="{235C020D-DEE5-47A5-82FF-E712609F47CD}" type="datetime1">
              <a:rPr lang="fr-CH" smtClean="0"/>
              <a:t>07.11.25</a:t>
            </a:fld>
            <a:endParaRPr lang="fr-CH" dirty="0"/>
          </a:p>
        </p:txBody>
      </p:sp>
      <p:sp>
        <p:nvSpPr>
          <p:cNvPr id="6" name="Footer Placeholder 5">
            <a:extLst>
              <a:ext uri="{FF2B5EF4-FFF2-40B4-BE49-F238E27FC236}">
                <a16:creationId xmlns:a16="http://schemas.microsoft.com/office/drawing/2014/main" id="{832638CB-8D34-4873-8FC9-BAE87882C057}"/>
              </a:ext>
            </a:extLst>
          </p:cNvPr>
          <p:cNvSpPr>
            <a:spLocks noGrp="1"/>
          </p:cNvSpPr>
          <p:nvPr>
            <p:ph type="ftr" sz="quarter" idx="11"/>
          </p:nvPr>
        </p:nvSpPr>
        <p:spPr/>
        <p:txBody>
          <a:bodyPr/>
          <a:lstStyle/>
          <a:p>
            <a:endParaRPr lang="fr-CH" dirty="0"/>
          </a:p>
        </p:txBody>
      </p:sp>
      <p:sp>
        <p:nvSpPr>
          <p:cNvPr id="7" name="Slide Number Placeholder 6">
            <a:extLst>
              <a:ext uri="{FF2B5EF4-FFF2-40B4-BE49-F238E27FC236}">
                <a16:creationId xmlns:a16="http://schemas.microsoft.com/office/drawing/2014/main" id="{0C740492-5C3F-4849-96F1-D99803C6D57A}"/>
              </a:ext>
            </a:extLst>
          </p:cNvPr>
          <p:cNvSpPr>
            <a:spLocks noGrp="1"/>
          </p:cNvSpPr>
          <p:nvPr>
            <p:ph type="sldNum" sz="quarter" idx="12"/>
          </p:nvPr>
        </p:nvSpPr>
        <p:spPr/>
        <p:txBody>
          <a:bodyPr/>
          <a:lstStyle/>
          <a:p>
            <a:fld id="{AD4A6CC0-4EFD-4D6F-B9F8-39B6B3B7B408}" type="slidenum">
              <a:rPr lang="fr-CH" smtClean="0"/>
              <a:t>‹#›</a:t>
            </a:fld>
            <a:endParaRPr lang="fr-CH" dirty="0"/>
          </a:p>
        </p:txBody>
      </p:sp>
    </p:spTree>
    <p:extLst>
      <p:ext uri="{BB962C8B-B14F-4D97-AF65-F5344CB8AC3E}">
        <p14:creationId xmlns:p14="http://schemas.microsoft.com/office/powerpoint/2010/main" val="3513836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1662A9-C0D9-49EE-841B-BE69D13C50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H"/>
          </a:p>
        </p:txBody>
      </p:sp>
      <p:sp>
        <p:nvSpPr>
          <p:cNvPr id="3" name="Text Placeholder 2">
            <a:extLst>
              <a:ext uri="{FF2B5EF4-FFF2-40B4-BE49-F238E27FC236}">
                <a16:creationId xmlns:a16="http://schemas.microsoft.com/office/drawing/2014/main" id="{9865114A-D9AA-4F05-A826-8083ACB238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a:extLst>
              <a:ext uri="{FF2B5EF4-FFF2-40B4-BE49-F238E27FC236}">
                <a16:creationId xmlns:a16="http://schemas.microsoft.com/office/drawing/2014/main" id="{BA09731A-7C32-4AAE-AAFC-05F08551AB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0F12F7-5886-4028-ADE9-76CC27B0FF1B}" type="datetime1">
              <a:rPr lang="fr-CH" smtClean="0"/>
              <a:t>07.11.25</a:t>
            </a:fld>
            <a:endParaRPr lang="fr-CH" dirty="0"/>
          </a:p>
        </p:txBody>
      </p:sp>
      <p:sp>
        <p:nvSpPr>
          <p:cNvPr id="5" name="Footer Placeholder 4">
            <a:extLst>
              <a:ext uri="{FF2B5EF4-FFF2-40B4-BE49-F238E27FC236}">
                <a16:creationId xmlns:a16="http://schemas.microsoft.com/office/drawing/2014/main" id="{3511A53E-DF85-4A12-82E3-ACB82A8142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dirty="0"/>
          </a:p>
        </p:txBody>
      </p:sp>
      <p:sp>
        <p:nvSpPr>
          <p:cNvPr id="6" name="Slide Number Placeholder 5">
            <a:extLst>
              <a:ext uri="{FF2B5EF4-FFF2-40B4-BE49-F238E27FC236}">
                <a16:creationId xmlns:a16="http://schemas.microsoft.com/office/drawing/2014/main" id="{A4AAEE6E-80EA-4433-829C-D057FC6CBF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A6CC0-4EFD-4D6F-B9F8-39B6B3B7B408}" type="slidenum">
              <a:rPr lang="fr-CH" smtClean="0"/>
              <a:t>‹#›</a:t>
            </a:fld>
            <a:endParaRPr lang="fr-CH" dirty="0"/>
          </a:p>
        </p:txBody>
      </p:sp>
    </p:spTree>
    <p:extLst>
      <p:ext uri="{BB962C8B-B14F-4D97-AF65-F5344CB8AC3E}">
        <p14:creationId xmlns:p14="http://schemas.microsoft.com/office/powerpoint/2010/main" val="1853844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0.png"/><Relationship Id="rId4" Type="http://schemas.openxmlformats.org/officeDocument/2006/relationships/image" Target="../media/image240.png"/></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90.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20.png"/><Relationship Id="rId10" Type="http://schemas.openxmlformats.org/officeDocument/2006/relationships/image" Target="../media/image30.png"/><Relationship Id="rId4" Type="http://schemas.openxmlformats.org/officeDocument/2006/relationships/image" Target="../media/image110.pn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51.png"/><Relationship Id="rId7" Type="http://schemas.openxmlformats.org/officeDocument/2006/relationships/image" Target="../media/image15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90.png"/><Relationship Id="rId5" Type="http://schemas.openxmlformats.org/officeDocument/2006/relationships/image" Target="../media/image180.png"/><Relationship Id="rId4" Type="http://schemas.openxmlformats.org/officeDocument/2006/relationships/image" Target="../media/image170.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7C23E7-3996-4A5C-AD77-00F78D1315CA}"/>
              </a:ext>
            </a:extLst>
          </p:cNvPr>
          <p:cNvSpPr txBox="1"/>
          <p:nvPr/>
        </p:nvSpPr>
        <p:spPr>
          <a:xfrm>
            <a:off x="1419014" y="704785"/>
            <a:ext cx="10772986" cy="3877985"/>
          </a:xfrm>
          <a:prstGeom prst="rect">
            <a:avLst/>
          </a:prstGeom>
          <a:noFill/>
        </p:spPr>
        <p:txBody>
          <a:bodyPr wrap="square" rtlCol="0">
            <a:spAutoFit/>
          </a:bodyPr>
          <a:lstStyle/>
          <a:p>
            <a:r>
              <a:rPr lang="en-US" sz="16600" b="1"/>
              <a:t>Lecture #8</a:t>
            </a:r>
            <a:endParaRPr lang="en-US" sz="16600" b="1" dirty="0"/>
          </a:p>
          <a:p>
            <a:r>
              <a:rPr lang="en-US" sz="8000" b="1" dirty="0"/>
              <a:t>Enzyme measurements</a:t>
            </a:r>
          </a:p>
        </p:txBody>
      </p:sp>
      <p:sp>
        <p:nvSpPr>
          <p:cNvPr id="3" name="TextBox 2">
            <a:extLst>
              <a:ext uri="{FF2B5EF4-FFF2-40B4-BE49-F238E27FC236}">
                <a16:creationId xmlns:a16="http://schemas.microsoft.com/office/drawing/2014/main" id="{AF8D2F90-164C-439C-88B2-4C28E078B0EE}"/>
              </a:ext>
            </a:extLst>
          </p:cNvPr>
          <p:cNvSpPr txBox="1"/>
          <p:nvPr/>
        </p:nvSpPr>
        <p:spPr>
          <a:xfrm>
            <a:off x="1527508" y="5235025"/>
            <a:ext cx="7921399" cy="1200329"/>
          </a:xfrm>
          <a:prstGeom prst="rect">
            <a:avLst/>
          </a:prstGeom>
          <a:noFill/>
        </p:spPr>
        <p:txBody>
          <a:bodyPr wrap="none" rtlCol="0">
            <a:spAutoFit/>
          </a:bodyPr>
          <a:lstStyle/>
          <a:p>
            <a:r>
              <a:rPr lang="en-US" b="1" u="sng" dirty="0"/>
              <a:t>Aims: </a:t>
            </a:r>
          </a:p>
          <a:p>
            <a:pPr marL="285750" indent="-285750">
              <a:buFont typeface="Arial" panose="020B0604020202020204" pitchFamily="34" charset="0"/>
              <a:buChar char="•"/>
            </a:pPr>
            <a:r>
              <a:rPr lang="en-US" dirty="0"/>
              <a:t>Understand the basic principles and application-related significance of enzymes</a:t>
            </a:r>
          </a:p>
          <a:p>
            <a:pPr marL="285750" indent="-285750">
              <a:buFont typeface="Arial" panose="020B0604020202020204" pitchFamily="34" charset="0"/>
              <a:buChar char="•"/>
            </a:pPr>
            <a:r>
              <a:rPr lang="en-US" dirty="0"/>
              <a:t>Get introduced into enzyme screens via fluorescence-activated droplet sorting </a:t>
            </a:r>
          </a:p>
          <a:p>
            <a:pPr marL="285750" indent="-285750">
              <a:buFont typeface="Arial" panose="020B0604020202020204" pitchFamily="34" charset="0"/>
              <a:buChar char="•"/>
            </a:pPr>
            <a:r>
              <a:rPr lang="en-US" dirty="0"/>
              <a:t>Become familiar with your practical task</a:t>
            </a:r>
            <a:endParaRPr lang="en-US" b="1" u="sng" dirty="0"/>
          </a:p>
        </p:txBody>
      </p:sp>
    </p:spTree>
    <p:extLst>
      <p:ext uri="{BB962C8B-B14F-4D97-AF65-F5344CB8AC3E}">
        <p14:creationId xmlns:p14="http://schemas.microsoft.com/office/powerpoint/2010/main" val="2114544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26E123-A151-4C6B-94FF-731AA6832853}"/>
              </a:ext>
            </a:extLst>
          </p:cNvPr>
          <p:cNvSpPr txBox="1"/>
          <p:nvPr/>
        </p:nvSpPr>
        <p:spPr>
          <a:xfrm>
            <a:off x="421574" y="421574"/>
            <a:ext cx="4275117"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Enzyme assays</a:t>
            </a:r>
          </a:p>
        </p:txBody>
      </p:sp>
      <p:sp>
        <p:nvSpPr>
          <p:cNvPr id="9" name="TextBox 8">
            <a:extLst>
              <a:ext uri="{FF2B5EF4-FFF2-40B4-BE49-F238E27FC236}">
                <a16:creationId xmlns:a16="http://schemas.microsoft.com/office/drawing/2014/main" id="{A33D8EFB-69F4-4B05-89D0-60B47ECB828D}"/>
              </a:ext>
            </a:extLst>
          </p:cNvPr>
          <p:cNvSpPr txBox="1"/>
          <p:nvPr/>
        </p:nvSpPr>
        <p:spPr>
          <a:xfrm>
            <a:off x="421574" y="1305275"/>
            <a:ext cx="10919716" cy="1477328"/>
          </a:xfrm>
          <a:prstGeom prst="rect">
            <a:avLst/>
          </a:prstGeom>
          <a:noFill/>
        </p:spPr>
        <p:txBody>
          <a:bodyPr wrap="square" rtlCol="0">
            <a:spAutoFit/>
          </a:bodyPr>
          <a:lstStyle/>
          <a:p>
            <a:r>
              <a:rPr lang="en-US" b="1" dirty="0">
                <a:solidFill>
                  <a:srgbClr val="00B050"/>
                </a:solidFill>
                <a:latin typeface="Arial" panose="020B0604020202020204" pitchFamily="34" charset="0"/>
                <a:cs typeface="Arial" panose="020B0604020202020204" pitchFamily="34" charset="0"/>
              </a:rPr>
              <a:t>Fluorometric assays</a:t>
            </a:r>
          </a:p>
          <a:p>
            <a:endParaRPr lang="en-US" dirty="0">
              <a:solidFill>
                <a:srgbClr val="00B050"/>
              </a:solidFill>
              <a:latin typeface="Arial" panose="020B0604020202020204" pitchFamily="34" charset="0"/>
              <a:cs typeface="Arial" panose="020B0604020202020204" pitchFamily="34" charset="0"/>
            </a:endParaRPr>
          </a:p>
          <a:p>
            <a:r>
              <a:rPr lang="en-US" dirty="0">
                <a:solidFill>
                  <a:srgbClr val="00B050"/>
                </a:solidFill>
                <a:latin typeface="Arial" panose="020B0604020202020204" pitchFamily="34" charset="0"/>
                <a:cs typeface="Arial" panose="020B0604020202020204" pitchFamily="34" charset="0"/>
              </a:rPr>
              <a:t>= more sensitive vs. absorption-based methods</a:t>
            </a:r>
          </a:p>
          <a:p>
            <a:endParaRPr lang="en-US" dirty="0">
              <a:solidFill>
                <a:srgbClr val="00B050"/>
              </a:solidFill>
              <a:latin typeface="Arial" panose="020B0604020202020204" pitchFamily="34" charset="0"/>
              <a:cs typeface="Arial" panose="020B0604020202020204" pitchFamily="34" charset="0"/>
            </a:endParaRPr>
          </a:p>
          <a:p>
            <a:r>
              <a:rPr lang="en-US" dirty="0">
                <a:solidFill>
                  <a:srgbClr val="00B050"/>
                </a:solidFill>
                <a:latin typeface="Arial" panose="020B0604020202020204" pitchFamily="34" charset="0"/>
                <a:cs typeface="Arial" panose="020B0604020202020204" pitchFamily="34" charset="0"/>
              </a:rPr>
              <a:t>…however, providing a </a:t>
            </a:r>
            <a:r>
              <a:rPr lang="en-US" b="1" i="1" dirty="0">
                <a:solidFill>
                  <a:srgbClr val="00B050"/>
                </a:solidFill>
                <a:latin typeface="Arial" panose="020B0604020202020204" pitchFamily="34" charset="0"/>
                <a:cs typeface="Arial" panose="020B0604020202020204" pitchFamily="34" charset="0"/>
              </a:rPr>
              <a:t>relative value</a:t>
            </a:r>
          </a:p>
        </p:txBody>
      </p:sp>
      <p:sp>
        <p:nvSpPr>
          <p:cNvPr id="3" name="Slide Number Placeholder 2">
            <a:extLst>
              <a:ext uri="{FF2B5EF4-FFF2-40B4-BE49-F238E27FC236}">
                <a16:creationId xmlns:a16="http://schemas.microsoft.com/office/drawing/2014/main" id="{B6CABA8F-D0A9-48F8-B43D-0E63890578F5}"/>
              </a:ext>
            </a:extLst>
          </p:cNvPr>
          <p:cNvSpPr>
            <a:spLocks noGrp="1"/>
          </p:cNvSpPr>
          <p:nvPr>
            <p:ph type="sldNum" sz="quarter" idx="12"/>
          </p:nvPr>
        </p:nvSpPr>
        <p:spPr/>
        <p:txBody>
          <a:bodyPr/>
          <a:lstStyle/>
          <a:p>
            <a:fld id="{AD4A6CC0-4EFD-4D6F-B9F8-39B6B3B7B408}" type="slidenum">
              <a:rPr lang="fr-CH" smtClean="0"/>
              <a:t>10</a:t>
            </a:fld>
            <a:endParaRPr lang="fr-CH" dirty="0"/>
          </a:p>
        </p:txBody>
      </p:sp>
      <p:sp>
        <p:nvSpPr>
          <p:cNvPr id="11" name="Rectangle 10">
            <a:extLst>
              <a:ext uri="{FF2B5EF4-FFF2-40B4-BE49-F238E27FC236}">
                <a16:creationId xmlns:a16="http://schemas.microsoft.com/office/drawing/2014/main" id="{9427F3F9-D887-47ED-B8D8-4F5FCD0948F5}"/>
              </a:ext>
            </a:extLst>
          </p:cNvPr>
          <p:cNvSpPr/>
          <p:nvPr/>
        </p:nvSpPr>
        <p:spPr>
          <a:xfrm>
            <a:off x="1632663" y="3582833"/>
            <a:ext cx="6020983" cy="4925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TextBox 11">
            <a:extLst>
              <a:ext uri="{FF2B5EF4-FFF2-40B4-BE49-F238E27FC236}">
                <a16:creationId xmlns:a16="http://schemas.microsoft.com/office/drawing/2014/main" id="{E4A2AF02-4905-4B5F-9CD7-34C1494A5B63}"/>
              </a:ext>
            </a:extLst>
          </p:cNvPr>
          <p:cNvSpPr txBox="1"/>
          <p:nvPr/>
        </p:nvSpPr>
        <p:spPr>
          <a:xfrm>
            <a:off x="1791097" y="3636901"/>
            <a:ext cx="6141619" cy="369332"/>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‘Which factors could vary between experiments?’</a:t>
            </a:r>
          </a:p>
        </p:txBody>
      </p:sp>
      <p:pic>
        <p:nvPicPr>
          <p:cNvPr id="13" name="Picture 12">
            <a:extLst>
              <a:ext uri="{FF2B5EF4-FFF2-40B4-BE49-F238E27FC236}">
                <a16:creationId xmlns:a16="http://schemas.microsoft.com/office/drawing/2014/main" id="{C58EFA2E-4CE2-4770-B710-3A474F9B38D1}"/>
              </a:ext>
            </a:extLst>
          </p:cNvPr>
          <p:cNvPicPr>
            <a:picLocks noChangeAspect="1"/>
          </p:cNvPicPr>
          <p:nvPr/>
        </p:nvPicPr>
        <p:blipFill rotWithShape="1">
          <a:blip r:embed="rId3">
            <a:extLst>
              <a:ext uri="{28A0092B-C50C-407E-A947-70E740481C1C}">
                <a14:useLocalDpi xmlns:a14="http://schemas.microsoft.com/office/drawing/2010/main" val="0"/>
              </a:ext>
            </a:extLst>
          </a:blip>
          <a:srcRect l="77937" t="21818" r="8929" b="55931"/>
          <a:stretch/>
        </p:blipFill>
        <p:spPr>
          <a:xfrm>
            <a:off x="421574" y="3429000"/>
            <a:ext cx="772459" cy="859403"/>
          </a:xfrm>
          <a:prstGeom prst="rect">
            <a:avLst/>
          </a:prstGeom>
        </p:spPr>
      </p:pic>
      <p:pic>
        <p:nvPicPr>
          <p:cNvPr id="5" name="Picture 4">
            <a:extLst>
              <a:ext uri="{FF2B5EF4-FFF2-40B4-BE49-F238E27FC236}">
                <a16:creationId xmlns:a16="http://schemas.microsoft.com/office/drawing/2014/main" id="{D9A32AFF-95C9-409C-A827-A623353237B8}"/>
              </a:ext>
            </a:extLst>
          </p:cNvPr>
          <p:cNvPicPr>
            <a:picLocks noChangeAspect="1"/>
          </p:cNvPicPr>
          <p:nvPr/>
        </p:nvPicPr>
        <p:blipFill>
          <a:blip r:embed="rId4"/>
          <a:stretch>
            <a:fillRect/>
          </a:stretch>
        </p:blipFill>
        <p:spPr>
          <a:xfrm rot="16200000">
            <a:off x="8606901" y="2021386"/>
            <a:ext cx="2711593" cy="3615457"/>
          </a:xfrm>
          <a:prstGeom prst="rect">
            <a:avLst/>
          </a:prstGeom>
        </p:spPr>
      </p:pic>
    </p:spTree>
    <p:extLst>
      <p:ext uri="{BB962C8B-B14F-4D97-AF65-F5344CB8AC3E}">
        <p14:creationId xmlns:p14="http://schemas.microsoft.com/office/powerpoint/2010/main" val="277449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26E123-A151-4C6B-94FF-731AA6832853}"/>
              </a:ext>
            </a:extLst>
          </p:cNvPr>
          <p:cNvSpPr txBox="1"/>
          <p:nvPr/>
        </p:nvSpPr>
        <p:spPr>
          <a:xfrm>
            <a:off x="421574" y="421574"/>
            <a:ext cx="4275117"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Enzyme applications</a:t>
            </a:r>
          </a:p>
        </p:txBody>
      </p:sp>
      <p:sp>
        <p:nvSpPr>
          <p:cNvPr id="3" name="Slide Number Placeholder 2">
            <a:extLst>
              <a:ext uri="{FF2B5EF4-FFF2-40B4-BE49-F238E27FC236}">
                <a16:creationId xmlns:a16="http://schemas.microsoft.com/office/drawing/2014/main" id="{5749693C-2C4D-4881-AC3E-A250EC488F82}"/>
              </a:ext>
            </a:extLst>
          </p:cNvPr>
          <p:cNvSpPr>
            <a:spLocks noGrp="1"/>
          </p:cNvSpPr>
          <p:nvPr>
            <p:ph type="sldNum" sz="quarter" idx="12"/>
          </p:nvPr>
        </p:nvSpPr>
        <p:spPr/>
        <p:txBody>
          <a:bodyPr/>
          <a:lstStyle/>
          <a:p>
            <a:fld id="{AD4A6CC0-4EFD-4D6F-B9F8-39B6B3B7B408}" type="slidenum">
              <a:rPr lang="fr-CH" smtClean="0"/>
              <a:t>11</a:t>
            </a:fld>
            <a:endParaRPr lang="fr-CH" dirty="0"/>
          </a:p>
        </p:txBody>
      </p:sp>
      <p:sp>
        <p:nvSpPr>
          <p:cNvPr id="9" name="TextBox 8">
            <a:extLst>
              <a:ext uri="{FF2B5EF4-FFF2-40B4-BE49-F238E27FC236}">
                <a16:creationId xmlns:a16="http://schemas.microsoft.com/office/drawing/2014/main" id="{E0525937-5E05-4FAD-AD2C-0D17986945B4}"/>
              </a:ext>
            </a:extLst>
          </p:cNvPr>
          <p:cNvSpPr txBox="1"/>
          <p:nvPr/>
        </p:nvSpPr>
        <p:spPr>
          <a:xfrm>
            <a:off x="9517040" y="5668938"/>
            <a:ext cx="2130815" cy="400110"/>
          </a:xfrm>
          <a:prstGeom prst="rect">
            <a:avLst/>
          </a:prstGeom>
          <a:noFill/>
        </p:spPr>
        <p:txBody>
          <a:bodyPr wrap="square" rtlCol="0">
            <a:spAutoFit/>
          </a:bodyPr>
          <a:lstStyle/>
          <a:p>
            <a:r>
              <a:rPr lang="en-US" sz="1000" dirty="0" err="1">
                <a:latin typeface="Arial" panose="020B0604020202020204" pitchFamily="34" charset="0"/>
                <a:cs typeface="Arial" panose="020B0604020202020204" pitchFamily="34" charset="0"/>
              </a:rPr>
              <a:t>Bunzel</a:t>
            </a:r>
            <a:r>
              <a:rPr lang="en-US" sz="1000" dirty="0">
                <a:latin typeface="Arial" panose="020B0604020202020204" pitchFamily="34" charset="0"/>
                <a:cs typeface="Arial" panose="020B0604020202020204" pitchFamily="34" charset="0"/>
              </a:rPr>
              <a:t> et al., 2018</a:t>
            </a:r>
          </a:p>
          <a:p>
            <a:r>
              <a:rPr lang="en-US" sz="1000" dirty="0">
                <a:latin typeface="Arial" panose="020B0604020202020204" pitchFamily="34" charset="0"/>
                <a:cs typeface="Arial" panose="020B0604020202020204" pitchFamily="34" charset="0"/>
              </a:rPr>
              <a:t>(</a:t>
            </a:r>
            <a:r>
              <a:rPr lang="en-US" sz="1000" dirty="0" err="1">
                <a:latin typeface="Arial" panose="020B0604020202020204" pitchFamily="34" charset="0"/>
                <a:cs typeface="Arial" panose="020B0604020202020204" pitchFamily="34" charset="0"/>
              </a:rPr>
              <a:t>doi</a:t>
            </a:r>
            <a:r>
              <a:rPr lang="en-US" sz="1000" dirty="0">
                <a:latin typeface="Arial" panose="020B0604020202020204" pitchFamily="34" charset="0"/>
                <a:cs typeface="Arial" panose="020B0604020202020204" pitchFamily="34" charset="0"/>
              </a:rPr>
              <a:t>: 10.1016/j.sbi.2017.12.010)</a:t>
            </a:r>
          </a:p>
        </p:txBody>
      </p:sp>
      <p:pic>
        <p:nvPicPr>
          <p:cNvPr id="7" name="Picture 6">
            <a:extLst>
              <a:ext uri="{FF2B5EF4-FFF2-40B4-BE49-F238E27FC236}">
                <a16:creationId xmlns:a16="http://schemas.microsoft.com/office/drawing/2014/main" id="{0526E915-D5FA-4B67-91A8-AB270A4452A4}"/>
              </a:ext>
            </a:extLst>
          </p:cNvPr>
          <p:cNvPicPr>
            <a:picLocks noChangeAspect="1"/>
          </p:cNvPicPr>
          <p:nvPr/>
        </p:nvPicPr>
        <p:blipFill>
          <a:blip r:embed="rId3"/>
          <a:stretch>
            <a:fillRect/>
          </a:stretch>
        </p:blipFill>
        <p:spPr>
          <a:xfrm>
            <a:off x="3758451" y="421574"/>
            <a:ext cx="5590265" cy="5740798"/>
          </a:xfrm>
          <a:prstGeom prst="rect">
            <a:avLst/>
          </a:prstGeom>
        </p:spPr>
      </p:pic>
    </p:spTree>
    <p:extLst>
      <p:ext uri="{BB962C8B-B14F-4D97-AF65-F5344CB8AC3E}">
        <p14:creationId xmlns:p14="http://schemas.microsoft.com/office/powerpoint/2010/main" val="3862045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26E123-A151-4C6B-94FF-731AA6832853}"/>
              </a:ext>
            </a:extLst>
          </p:cNvPr>
          <p:cNvSpPr txBox="1"/>
          <p:nvPr/>
        </p:nvSpPr>
        <p:spPr>
          <a:xfrm>
            <a:off x="421574" y="421574"/>
            <a:ext cx="4275117"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Substrate conversion</a:t>
            </a:r>
          </a:p>
        </p:txBody>
      </p:sp>
      <p:sp>
        <p:nvSpPr>
          <p:cNvPr id="3" name="Slide Number Placeholder 2">
            <a:extLst>
              <a:ext uri="{FF2B5EF4-FFF2-40B4-BE49-F238E27FC236}">
                <a16:creationId xmlns:a16="http://schemas.microsoft.com/office/drawing/2014/main" id="{61C23917-5004-4DAF-997C-E615829A10AE}"/>
              </a:ext>
            </a:extLst>
          </p:cNvPr>
          <p:cNvSpPr>
            <a:spLocks noGrp="1"/>
          </p:cNvSpPr>
          <p:nvPr>
            <p:ph type="sldNum" sz="quarter" idx="12"/>
          </p:nvPr>
        </p:nvSpPr>
        <p:spPr/>
        <p:txBody>
          <a:bodyPr/>
          <a:lstStyle/>
          <a:p>
            <a:fld id="{AD4A6CC0-4EFD-4D6F-B9F8-39B6B3B7B408}" type="slidenum">
              <a:rPr lang="fr-CH" smtClean="0"/>
              <a:t>12</a:t>
            </a:fld>
            <a:endParaRPr lang="fr-CH" dirty="0"/>
          </a:p>
        </p:txBody>
      </p:sp>
      <p:pic>
        <p:nvPicPr>
          <p:cNvPr id="21" name="Picture 20">
            <a:extLst>
              <a:ext uri="{FF2B5EF4-FFF2-40B4-BE49-F238E27FC236}">
                <a16:creationId xmlns:a16="http://schemas.microsoft.com/office/drawing/2014/main" id="{2EF5D616-49A5-4696-9F2A-1873E0A6E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318" y="1601872"/>
            <a:ext cx="4411574" cy="2828922"/>
          </a:xfrm>
          <a:prstGeom prst="rect">
            <a:avLst/>
          </a:prstGeom>
        </p:spPr>
      </p:pic>
      <p:pic>
        <p:nvPicPr>
          <p:cNvPr id="7" name="Picture 6">
            <a:extLst>
              <a:ext uri="{FF2B5EF4-FFF2-40B4-BE49-F238E27FC236}">
                <a16:creationId xmlns:a16="http://schemas.microsoft.com/office/drawing/2014/main" id="{0789AF53-A00A-43EE-B20D-314BAAE876AA}"/>
              </a:ext>
            </a:extLst>
          </p:cNvPr>
          <p:cNvPicPr>
            <a:picLocks noChangeAspect="1"/>
          </p:cNvPicPr>
          <p:nvPr/>
        </p:nvPicPr>
        <p:blipFill>
          <a:blip r:embed="rId4"/>
          <a:stretch>
            <a:fillRect/>
          </a:stretch>
        </p:blipFill>
        <p:spPr>
          <a:xfrm>
            <a:off x="6427181" y="1630118"/>
            <a:ext cx="2766878" cy="1603925"/>
          </a:xfrm>
          <a:prstGeom prst="rect">
            <a:avLst/>
          </a:prstGeom>
        </p:spPr>
      </p:pic>
      <p:sp>
        <p:nvSpPr>
          <p:cNvPr id="23" name="TextBox 22">
            <a:extLst>
              <a:ext uri="{FF2B5EF4-FFF2-40B4-BE49-F238E27FC236}">
                <a16:creationId xmlns:a16="http://schemas.microsoft.com/office/drawing/2014/main" id="{118B78AF-27E7-456F-ACDD-29B4BCBB4002}"/>
              </a:ext>
            </a:extLst>
          </p:cNvPr>
          <p:cNvSpPr txBox="1"/>
          <p:nvPr/>
        </p:nvSpPr>
        <p:spPr>
          <a:xfrm>
            <a:off x="7181971" y="4858550"/>
            <a:ext cx="2523978" cy="369332"/>
          </a:xfrm>
          <a:prstGeom prst="rect">
            <a:avLst/>
          </a:prstGeom>
          <a:noFill/>
        </p:spPr>
        <p:txBody>
          <a:bodyPr wrap="square" rtlCol="0">
            <a:spAutoFit/>
          </a:bodyPr>
          <a:lstStyle/>
          <a:p>
            <a:r>
              <a:rPr lang="en-US" dirty="0">
                <a:highlight>
                  <a:srgbClr val="00FF00"/>
                </a:highlight>
                <a:latin typeface="Arial" panose="020B0604020202020204" pitchFamily="34" charset="0"/>
                <a:cs typeface="Arial" panose="020B0604020202020204" pitchFamily="34" charset="0"/>
              </a:rPr>
              <a:t>fluorescein</a:t>
            </a:r>
          </a:p>
        </p:txBody>
      </p:sp>
      <p:sp>
        <p:nvSpPr>
          <p:cNvPr id="24" name="TextBox 23">
            <a:extLst>
              <a:ext uri="{FF2B5EF4-FFF2-40B4-BE49-F238E27FC236}">
                <a16:creationId xmlns:a16="http://schemas.microsoft.com/office/drawing/2014/main" id="{6B11DC68-6BEB-4F5E-8CBB-136EF971D218}"/>
              </a:ext>
            </a:extLst>
          </p:cNvPr>
          <p:cNvSpPr txBox="1"/>
          <p:nvPr/>
        </p:nvSpPr>
        <p:spPr>
          <a:xfrm>
            <a:off x="523884" y="4886796"/>
            <a:ext cx="6095010"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fluorescein</a:t>
            </a:r>
            <a:r>
              <a:rPr lang="en-US" dirty="0">
                <a:latin typeface="Arial" panose="020B0604020202020204" pitchFamily="34" charset="0"/>
                <a:cs typeface="Arial" panose="020B0604020202020204" pitchFamily="34" charset="0"/>
              </a:rPr>
              <a:t> di-</a:t>
            </a:r>
            <a:r>
              <a:rPr lang="el-GR" dirty="0">
                <a:latin typeface="Arial" panose="020B0604020202020204" pitchFamily="34" charset="0"/>
                <a:cs typeface="Arial" panose="020B0604020202020204" pitchFamily="34" charset="0"/>
              </a:rPr>
              <a:t>β</a:t>
            </a:r>
            <a:r>
              <a:rPr lang="fr-CH" dirty="0">
                <a:latin typeface="Arial" panose="020B0604020202020204" pitchFamily="34" charset="0"/>
                <a:cs typeface="Arial" panose="020B0604020202020204" pitchFamily="34" charset="0"/>
              </a:rPr>
              <a:t>-D-</a:t>
            </a:r>
            <a:r>
              <a:rPr lang="fr-CH" dirty="0" err="1">
                <a:latin typeface="Arial" panose="020B0604020202020204" pitchFamily="34" charset="0"/>
                <a:cs typeface="Arial" panose="020B0604020202020204" pitchFamily="34" charset="0"/>
              </a:rPr>
              <a:t>galactopyranoside</a:t>
            </a:r>
            <a:r>
              <a:rPr lang="fr-CH" dirty="0">
                <a:latin typeface="Arial" panose="020B0604020202020204" pitchFamily="34" charset="0"/>
                <a:cs typeface="Arial" panose="020B0604020202020204" pitchFamily="34" charset="0"/>
              </a:rPr>
              <a:t> (FDG) </a:t>
            </a:r>
            <a:endParaRPr lang="fr-CH" dirty="0"/>
          </a:p>
        </p:txBody>
      </p:sp>
      <p:sp>
        <p:nvSpPr>
          <p:cNvPr id="25" name="TextBox 24">
            <a:extLst>
              <a:ext uri="{FF2B5EF4-FFF2-40B4-BE49-F238E27FC236}">
                <a16:creationId xmlns:a16="http://schemas.microsoft.com/office/drawing/2014/main" id="{C77B1ED1-4782-45AB-9F60-C5BFC394F7F8}"/>
              </a:ext>
            </a:extLst>
          </p:cNvPr>
          <p:cNvSpPr txBox="1"/>
          <p:nvPr/>
        </p:nvSpPr>
        <p:spPr>
          <a:xfrm>
            <a:off x="6427181" y="3505322"/>
            <a:ext cx="2343893" cy="400110"/>
          </a:xfrm>
          <a:prstGeom prst="rect">
            <a:avLst/>
          </a:prstGeom>
          <a:noFill/>
        </p:spPr>
        <p:txBody>
          <a:bodyPr wrap="square">
            <a:spAutoFit/>
          </a:bodyPr>
          <a:lstStyle/>
          <a:p>
            <a:r>
              <a:rPr lang="fr-CH" sz="1000" dirty="0">
                <a:latin typeface="Arial" panose="020B0604020202020204" pitchFamily="34" charset="0"/>
                <a:cs typeface="Arial" panose="020B0604020202020204" pitchFamily="34" charset="0"/>
              </a:rPr>
              <a:t>https://www.sigmaaldrich.com/CH/de/substance/fluorescein332312321075</a:t>
            </a:r>
          </a:p>
        </p:txBody>
      </p:sp>
      <p:sp>
        <p:nvSpPr>
          <p:cNvPr id="26" name="TextBox 25">
            <a:extLst>
              <a:ext uri="{FF2B5EF4-FFF2-40B4-BE49-F238E27FC236}">
                <a16:creationId xmlns:a16="http://schemas.microsoft.com/office/drawing/2014/main" id="{0815A9F7-3594-4A51-AEA4-768D89738E2B}"/>
              </a:ext>
            </a:extLst>
          </p:cNvPr>
          <p:cNvSpPr txBox="1"/>
          <p:nvPr/>
        </p:nvSpPr>
        <p:spPr>
          <a:xfrm>
            <a:off x="2382487" y="3517305"/>
            <a:ext cx="2314204" cy="400110"/>
          </a:xfrm>
          <a:prstGeom prst="rect">
            <a:avLst/>
          </a:prstGeom>
          <a:noFill/>
        </p:spPr>
        <p:txBody>
          <a:bodyPr wrap="square">
            <a:spAutoFit/>
          </a:bodyPr>
          <a:lstStyle/>
          <a:p>
            <a:r>
              <a:rPr lang="fr-CH" sz="1000" dirty="0">
                <a:latin typeface="Arial" panose="020B0604020202020204" pitchFamily="34" charset="0"/>
                <a:cs typeface="Arial" panose="020B0604020202020204" pitchFamily="34" charset="0"/>
              </a:rPr>
              <a:t>https://www.sigmaaldrich.com/CH/de/product/sigma/f2756</a:t>
            </a:r>
          </a:p>
        </p:txBody>
      </p:sp>
      <p:sp>
        <p:nvSpPr>
          <p:cNvPr id="27" name="TextBox 26">
            <a:extLst>
              <a:ext uri="{FF2B5EF4-FFF2-40B4-BE49-F238E27FC236}">
                <a16:creationId xmlns:a16="http://schemas.microsoft.com/office/drawing/2014/main" id="{D2FDD0C1-6489-47DE-A599-A5B23A4F3949}"/>
              </a:ext>
            </a:extLst>
          </p:cNvPr>
          <p:cNvSpPr txBox="1"/>
          <p:nvPr/>
        </p:nvSpPr>
        <p:spPr>
          <a:xfrm>
            <a:off x="5764821" y="5647628"/>
            <a:ext cx="4366257"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cleavage in presence of an </a:t>
            </a:r>
            <a:r>
              <a:rPr lang="en-US" b="1" u="sng" dirty="0">
                <a:latin typeface="Arial" panose="020B0604020202020204" pitchFamily="34" charset="0"/>
                <a:cs typeface="Arial" panose="020B0604020202020204" pitchFamily="34" charset="0"/>
              </a:rPr>
              <a:t>enzyme</a:t>
            </a:r>
          </a:p>
        </p:txBody>
      </p:sp>
      <p:cxnSp>
        <p:nvCxnSpPr>
          <p:cNvPr id="12" name="Straight Arrow Connector 11">
            <a:extLst>
              <a:ext uri="{FF2B5EF4-FFF2-40B4-BE49-F238E27FC236}">
                <a16:creationId xmlns:a16="http://schemas.microsoft.com/office/drawing/2014/main" id="{E4988235-A561-4310-B612-A3FDF639A93A}"/>
              </a:ext>
            </a:extLst>
          </p:cNvPr>
          <p:cNvCxnSpPr>
            <a:cxnSpLocks/>
          </p:cNvCxnSpPr>
          <p:nvPr/>
        </p:nvCxnSpPr>
        <p:spPr>
          <a:xfrm>
            <a:off x="5234833" y="2726008"/>
            <a:ext cx="52998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34788C5-7EB4-4DF5-AE1F-7893F137EB7E}"/>
              </a:ext>
            </a:extLst>
          </p:cNvPr>
          <p:cNvPicPr>
            <a:picLocks noChangeAspect="1"/>
          </p:cNvPicPr>
          <p:nvPr/>
        </p:nvPicPr>
        <p:blipFill>
          <a:blip r:embed="rId5"/>
          <a:stretch>
            <a:fillRect/>
          </a:stretch>
        </p:blipFill>
        <p:spPr>
          <a:xfrm>
            <a:off x="9603449" y="608567"/>
            <a:ext cx="2162233" cy="4619315"/>
          </a:xfrm>
          <a:prstGeom prst="rect">
            <a:avLst/>
          </a:prstGeom>
        </p:spPr>
      </p:pic>
      <p:sp>
        <p:nvSpPr>
          <p:cNvPr id="6" name="Rectangle 5">
            <a:extLst>
              <a:ext uri="{FF2B5EF4-FFF2-40B4-BE49-F238E27FC236}">
                <a16:creationId xmlns:a16="http://schemas.microsoft.com/office/drawing/2014/main" id="{308075D0-B72E-465E-959E-D0C408110128}"/>
              </a:ext>
            </a:extLst>
          </p:cNvPr>
          <p:cNvSpPr/>
          <p:nvPr/>
        </p:nvSpPr>
        <p:spPr>
          <a:xfrm>
            <a:off x="10783348" y="2690382"/>
            <a:ext cx="118200" cy="213756"/>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120928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26E123-A151-4C6B-94FF-731AA6832853}"/>
              </a:ext>
            </a:extLst>
          </p:cNvPr>
          <p:cNvSpPr txBox="1"/>
          <p:nvPr/>
        </p:nvSpPr>
        <p:spPr>
          <a:xfrm>
            <a:off x="421574" y="421574"/>
            <a:ext cx="4275117"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Substrate conversion</a:t>
            </a:r>
          </a:p>
        </p:txBody>
      </p:sp>
      <p:sp>
        <p:nvSpPr>
          <p:cNvPr id="3" name="Slide Number Placeholder 2">
            <a:extLst>
              <a:ext uri="{FF2B5EF4-FFF2-40B4-BE49-F238E27FC236}">
                <a16:creationId xmlns:a16="http://schemas.microsoft.com/office/drawing/2014/main" id="{61C23917-5004-4DAF-997C-E615829A10AE}"/>
              </a:ext>
            </a:extLst>
          </p:cNvPr>
          <p:cNvSpPr>
            <a:spLocks noGrp="1"/>
          </p:cNvSpPr>
          <p:nvPr>
            <p:ph type="sldNum" sz="quarter" idx="12"/>
          </p:nvPr>
        </p:nvSpPr>
        <p:spPr/>
        <p:txBody>
          <a:bodyPr/>
          <a:lstStyle/>
          <a:p>
            <a:fld id="{AD4A6CC0-4EFD-4D6F-B9F8-39B6B3B7B408}" type="slidenum">
              <a:rPr lang="fr-CH" smtClean="0"/>
              <a:t>13</a:t>
            </a:fld>
            <a:endParaRPr lang="fr-CH" dirty="0"/>
          </a:p>
        </p:txBody>
      </p:sp>
      <p:sp>
        <p:nvSpPr>
          <p:cNvPr id="23" name="TextBox 22">
            <a:extLst>
              <a:ext uri="{FF2B5EF4-FFF2-40B4-BE49-F238E27FC236}">
                <a16:creationId xmlns:a16="http://schemas.microsoft.com/office/drawing/2014/main" id="{118B78AF-27E7-456F-ACDD-29B4BCBB4002}"/>
              </a:ext>
            </a:extLst>
          </p:cNvPr>
          <p:cNvSpPr txBox="1"/>
          <p:nvPr/>
        </p:nvSpPr>
        <p:spPr>
          <a:xfrm>
            <a:off x="7181971" y="4858550"/>
            <a:ext cx="2523978" cy="369332"/>
          </a:xfrm>
          <a:prstGeom prst="rect">
            <a:avLst/>
          </a:prstGeom>
          <a:noFill/>
        </p:spPr>
        <p:txBody>
          <a:bodyPr wrap="square" rtlCol="0">
            <a:spAutoFit/>
          </a:bodyPr>
          <a:lstStyle/>
          <a:p>
            <a:r>
              <a:rPr lang="en-US" dirty="0">
                <a:highlight>
                  <a:srgbClr val="FF00FF"/>
                </a:highlight>
                <a:latin typeface="Arial" panose="020B0604020202020204" pitchFamily="34" charset="0"/>
                <a:cs typeface="Arial" panose="020B0604020202020204" pitchFamily="34" charset="0"/>
              </a:rPr>
              <a:t>resorufin</a:t>
            </a:r>
          </a:p>
        </p:txBody>
      </p:sp>
      <p:sp>
        <p:nvSpPr>
          <p:cNvPr id="24" name="TextBox 23">
            <a:extLst>
              <a:ext uri="{FF2B5EF4-FFF2-40B4-BE49-F238E27FC236}">
                <a16:creationId xmlns:a16="http://schemas.microsoft.com/office/drawing/2014/main" id="{6B11DC68-6BEB-4F5E-8CBB-136EF971D218}"/>
              </a:ext>
            </a:extLst>
          </p:cNvPr>
          <p:cNvSpPr txBox="1"/>
          <p:nvPr/>
        </p:nvSpPr>
        <p:spPr>
          <a:xfrm>
            <a:off x="523884" y="4886796"/>
            <a:ext cx="6095010"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resorufin</a:t>
            </a:r>
            <a:r>
              <a:rPr lang="en-US" dirty="0">
                <a:latin typeface="Arial" panose="020B0604020202020204" pitchFamily="34" charset="0"/>
                <a:cs typeface="Arial" panose="020B0604020202020204" pitchFamily="34" charset="0"/>
              </a:rPr>
              <a:t> di-</a:t>
            </a:r>
            <a:r>
              <a:rPr lang="el-GR" dirty="0">
                <a:latin typeface="Arial" panose="020B0604020202020204" pitchFamily="34" charset="0"/>
                <a:cs typeface="Arial" panose="020B0604020202020204" pitchFamily="34" charset="0"/>
              </a:rPr>
              <a:t>β</a:t>
            </a:r>
            <a:r>
              <a:rPr lang="fr-CH" dirty="0">
                <a:latin typeface="Arial" panose="020B0604020202020204" pitchFamily="34" charset="0"/>
                <a:cs typeface="Arial" panose="020B0604020202020204" pitchFamily="34" charset="0"/>
              </a:rPr>
              <a:t>-D-</a:t>
            </a:r>
            <a:r>
              <a:rPr lang="fr-CH" dirty="0" err="1">
                <a:latin typeface="Arial" panose="020B0604020202020204" pitchFamily="34" charset="0"/>
                <a:cs typeface="Arial" panose="020B0604020202020204" pitchFamily="34" charset="0"/>
              </a:rPr>
              <a:t>galactopyranoside</a:t>
            </a:r>
            <a:r>
              <a:rPr lang="fr-CH" dirty="0">
                <a:latin typeface="Arial" panose="020B0604020202020204" pitchFamily="34" charset="0"/>
                <a:cs typeface="Arial" panose="020B0604020202020204" pitchFamily="34" charset="0"/>
              </a:rPr>
              <a:t> (RDG) </a:t>
            </a:r>
            <a:endParaRPr lang="fr-CH" dirty="0"/>
          </a:p>
        </p:txBody>
      </p:sp>
      <p:sp>
        <p:nvSpPr>
          <p:cNvPr id="25" name="TextBox 24">
            <a:extLst>
              <a:ext uri="{FF2B5EF4-FFF2-40B4-BE49-F238E27FC236}">
                <a16:creationId xmlns:a16="http://schemas.microsoft.com/office/drawing/2014/main" id="{C77B1ED1-4782-45AB-9F60-C5BFC394F7F8}"/>
              </a:ext>
            </a:extLst>
          </p:cNvPr>
          <p:cNvSpPr txBox="1"/>
          <p:nvPr/>
        </p:nvSpPr>
        <p:spPr>
          <a:xfrm>
            <a:off x="6203840" y="3781912"/>
            <a:ext cx="3601531" cy="246221"/>
          </a:xfrm>
          <a:prstGeom prst="rect">
            <a:avLst/>
          </a:prstGeom>
          <a:noFill/>
        </p:spPr>
        <p:txBody>
          <a:bodyPr wrap="square">
            <a:spAutoFit/>
          </a:bodyPr>
          <a:lstStyle/>
          <a:p>
            <a:r>
              <a:rPr lang="fr-CH" sz="1000" dirty="0">
                <a:latin typeface="Arial" panose="020B0604020202020204" pitchFamily="34" charset="0"/>
                <a:cs typeface="Arial" panose="020B0604020202020204" pitchFamily="34" charset="0"/>
              </a:rPr>
              <a:t>https://www.sigmaaldrich.com/CH/de/product/sigma/73144</a:t>
            </a:r>
          </a:p>
        </p:txBody>
      </p:sp>
      <p:sp>
        <p:nvSpPr>
          <p:cNvPr id="26" name="TextBox 25">
            <a:extLst>
              <a:ext uri="{FF2B5EF4-FFF2-40B4-BE49-F238E27FC236}">
                <a16:creationId xmlns:a16="http://schemas.microsoft.com/office/drawing/2014/main" id="{0815A9F7-3594-4A51-AEA4-768D89738E2B}"/>
              </a:ext>
            </a:extLst>
          </p:cNvPr>
          <p:cNvSpPr txBox="1"/>
          <p:nvPr/>
        </p:nvSpPr>
        <p:spPr>
          <a:xfrm>
            <a:off x="1751426" y="3782321"/>
            <a:ext cx="2980707" cy="246221"/>
          </a:xfrm>
          <a:prstGeom prst="rect">
            <a:avLst/>
          </a:prstGeom>
          <a:noFill/>
        </p:spPr>
        <p:txBody>
          <a:bodyPr wrap="square">
            <a:spAutoFit/>
          </a:bodyPr>
          <a:lstStyle/>
          <a:p>
            <a:r>
              <a:rPr lang="fr-CH" sz="1000" dirty="0">
                <a:latin typeface="Arial" panose="020B0604020202020204" pitchFamily="34" charset="0"/>
                <a:cs typeface="Arial" panose="020B0604020202020204" pitchFamily="34" charset="0"/>
              </a:rPr>
              <a:t>https://www.caymanchem.com/product/28015</a:t>
            </a:r>
          </a:p>
        </p:txBody>
      </p:sp>
      <p:sp>
        <p:nvSpPr>
          <p:cNvPr id="27" name="TextBox 26">
            <a:extLst>
              <a:ext uri="{FF2B5EF4-FFF2-40B4-BE49-F238E27FC236}">
                <a16:creationId xmlns:a16="http://schemas.microsoft.com/office/drawing/2014/main" id="{D2FDD0C1-6489-47DE-A599-A5B23A4F3949}"/>
              </a:ext>
            </a:extLst>
          </p:cNvPr>
          <p:cNvSpPr txBox="1"/>
          <p:nvPr/>
        </p:nvSpPr>
        <p:spPr>
          <a:xfrm>
            <a:off x="5764821" y="5647628"/>
            <a:ext cx="4366257"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cleavage in presence of an </a:t>
            </a:r>
            <a:r>
              <a:rPr lang="en-US" b="1" u="sng" dirty="0">
                <a:latin typeface="Arial" panose="020B0604020202020204" pitchFamily="34" charset="0"/>
                <a:cs typeface="Arial" panose="020B0604020202020204" pitchFamily="34" charset="0"/>
              </a:rPr>
              <a:t>enzyme</a:t>
            </a:r>
          </a:p>
        </p:txBody>
      </p:sp>
      <p:cxnSp>
        <p:nvCxnSpPr>
          <p:cNvPr id="12" name="Straight Arrow Connector 11">
            <a:extLst>
              <a:ext uri="{FF2B5EF4-FFF2-40B4-BE49-F238E27FC236}">
                <a16:creationId xmlns:a16="http://schemas.microsoft.com/office/drawing/2014/main" id="{E4988235-A561-4310-B612-A3FDF639A93A}"/>
              </a:ext>
            </a:extLst>
          </p:cNvPr>
          <p:cNvCxnSpPr>
            <a:cxnSpLocks/>
          </p:cNvCxnSpPr>
          <p:nvPr/>
        </p:nvCxnSpPr>
        <p:spPr>
          <a:xfrm>
            <a:off x="5234833" y="2726008"/>
            <a:ext cx="52998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34788C5-7EB4-4DF5-AE1F-7893F137EB7E}"/>
              </a:ext>
            </a:extLst>
          </p:cNvPr>
          <p:cNvPicPr>
            <a:picLocks noChangeAspect="1"/>
          </p:cNvPicPr>
          <p:nvPr/>
        </p:nvPicPr>
        <p:blipFill>
          <a:blip r:embed="rId3"/>
          <a:stretch>
            <a:fillRect/>
          </a:stretch>
        </p:blipFill>
        <p:spPr>
          <a:xfrm>
            <a:off x="9603449" y="608567"/>
            <a:ext cx="2162233" cy="4619315"/>
          </a:xfrm>
          <a:prstGeom prst="rect">
            <a:avLst/>
          </a:prstGeom>
        </p:spPr>
      </p:pic>
      <p:sp>
        <p:nvSpPr>
          <p:cNvPr id="6" name="Rectangle 5">
            <a:extLst>
              <a:ext uri="{FF2B5EF4-FFF2-40B4-BE49-F238E27FC236}">
                <a16:creationId xmlns:a16="http://schemas.microsoft.com/office/drawing/2014/main" id="{308075D0-B72E-465E-959E-D0C408110128}"/>
              </a:ext>
            </a:extLst>
          </p:cNvPr>
          <p:cNvSpPr/>
          <p:nvPr/>
        </p:nvSpPr>
        <p:spPr>
          <a:xfrm>
            <a:off x="10783348" y="2690382"/>
            <a:ext cx="118200" cy="213756"/>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8" name="Picture 7">
            <a:extLst>
              <a:ext uri="{FF2B5EF4-FFF2-40B4-BE49-F238E27FC236}">
                <a16:creationId xmlns:a16="http://schemas.microsoft.com/office/drawing/2014/main" id="{0A257190-2FAD-4522-8CA5-70972446D278}"/>
              </a:ext>
            </a:extLst>
          </p:cNvPr>
          <p:cNvPicPr>
            <a:picLocks noChangeAspect="1"/>
          </p:cNvPicPr>
          <p:nvPr/>
        </p:nvPicPr>
        <p:blipFill>
          <a:blip r:embed="rId4"/>
          <a:stretch>
            <a:fillRect/>
          </a:stretch>
        </p:blipFill>
        <p:spPr>
          <a:xfrm>
            <a:off x="595729" y="1910703"/>
            <a:ext cx="3976744" cy="1794674"/>
          </a:xfrm>
          <a:prstGeom prst="rect">
            <a:avLst/>
          </a:prstGeom>
        </p:spPr>
      </p:pic>
      <p:pic>
        <p:nvPicPr>
          <p:cNvPr id="10" name="Picture 9">
            <a:extLst>
              <a:ext uri="{FF2B5EF4-FFF2-40B4-BE49-F238E27FC236}">
                <a16:creationId xmlns:a16="http://schemas.microsoft.com/office/drawing/2014/main" id="{2CAA0527-3884-4881-86E4-B909A3E8B437}"/>
              </a:ext>
            </a:extLst>
          </p:cNvPr>
          <p:cNvPicPr>
            <a:picLocks noChangeAspect="1"/>
          </p:cNvPicPr>
          <p:nvPr/>
        </p:nvPicPr>
        <p:blipFill>
          <a:blip r:embed="rId5"/>
          <a:stretch>
            <a:fillRect/>
          </a:stretch>
        </p:blipFill>
        <p:spPr>
          <a:xfrm>
            <a:off x="6317107" y="2113899"/>
            <a:ext cx="3286342" cy="1276513"/>
          </a:xfrm>
          <a:prstGeom prst="rect">
            <a:avLst/>
          </a:prstGeom>
        </p:spPr>
      </p:pic>
    </p:spTree>
    <p:extLst>
      <p:ext uri="{BB962C8B-B14F-4D97-AF65-F5344CB8AC3E}">
        <p14:creationId xmlns:p14="http://schemas.microsoft.com/office/powerpoint/2010/main" val="392735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26E123-A151-4C6B-94FF-731AA6832853}"/>
              </a:ext>
            </a:extLst>
          </p:cNvPr>
          <p:cNvSpPr txBox="1"/>
          <p:nvPr/>
        </p:nvSpPr>
        <p:spPr>
          <a:xfrm>
            <a:off x="421574" y="421574"/>
            <a:ext cx="4275117"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Back to your practical task</a:t>
            </a:r>
          </a:p>
        </p:txBody>
      </p:sp>
      <p:sp>
        <p:nvSpPr>
          <p:cNvPr id="35" name="TextBox 34">
            <a:extLst>
              <a:ext uri="{FF2B5EF4-FFF2-40B4-BE49-F238E27FC236}">
                <a16:creationId xmlns:a16="http://schemas.microsoft.com/office/drawing/2014/main" id="{5B8D9547-E827-4520-8420-4520A362FFAB}"/>
              </a:ext>
            </a:extLst>
          </p:cNvPr>
          <p:cNvSpPr txBox="1"/>
          <p:nvPr/>
        </p:nvSpPr>
        <p:spPr>
          <a:xfrm>
            <a:off x="421574" y="1155149"/>
            <a:ext cx="10919716" cy="369332"/>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4</a:t>
            </a:r>
            <a:r>
              <a:rPr lang="en-US" dirty="0">
                <a:latin typeface="Arial" panose="020B0604020202020204" pitchFamily="34" charset="0"/>
                <a:cs typeface="Arial" panose="020B0604020202020204" pitchFamily="34" charset="0"/>
              </a:rPr>
              <a:t> groups and </a:t>
            </a:r>
            <a:r>
              <a:rPr lang="en-US" u="sng"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different substrates</a:t>
            </a:r>
          </a:p>
        </p:txBody>
      </p:sp>
      <p:sp>
        <p:nvSpPr>
          <p:cNvPr id="3" name="Slide Number Placeholder 2">
            <a:extLst>
              <a:ext uri="{FF2B5EF4-FFF2-40B4-BE49-F238E27FC236}">
                <a16:creationId xmlns:a16="http://schemas.microsoft.com/office/drawing/2014/main" id="{61C23917-5004-4DAF-997C-E615829A10AE}"/>
              </a:ext>
            </a:extLst>
          </p:cNvPr>
          <p:cNvSpPr>
            <a:spLocks noGrp="1"/>
          </p:cNvSpPr>
          <p:nvPr>
            <p:ph type="sldNum" sz="quarter" idx="12"/>
          </p:nvPr>
        </p:nvSpPr>
        <p:spPr/>
        <p:txBody>
          <a:bodyPr/>
          <a:lstStyle/>
          <a:p>
            <a:fld id="{AD4A6CC0-4EFD-4D6F-B9F8-39B6B3B7B408}" type="slidenum">
              <a:rPr lang="fr-CH" smtClean="0"/>
              <a:t>14</a:t>
            </a:fld>
            <a:endParaRPr lang="fr-CH" dirty="0"/>
          </a:p>
        </p:txBody>
      </p:sp>
      <p:sp>
        <p:nvSpPr>
          <p:cNvPr id="7" name="TextBox 6">
            <a:extLst>
              <a:ext uri="{FF2B5EF4-FFF2-40B4-BE49-F238E27FC236}">
                <a16:creationId xmlns:a16="http://schemas.microsoft.com/office/drawing/2014/main" id="{BB7DFFA0-595A-49C2-9340-52D9FC69E411}"/>
              </a:ext>
            </a:extLst>
          </p:cNvPr>
          <p:cNvSpPr txBox="1"/>
          <p:nvPr/>
        </p:nvSpPr>
        <p:spPr>
          <a:xfrm>
            <a:off x="5023258" y="1070031"/>
            <a:ext cx="6747168" cy="456472"/>
          </a:xfrm>
          <a:prstGeom prst="rect">
            <a:avLst/>
          </a:prstGeom>
          <a:noFill/>
        </p:spPr>
        <p:txBody>
          <a:bodyPr wrap="square" rtlCol="0">
            <a:spAutoFit/>
          </a:bodyPr>
          <a:lstStyle/>
          <a:p>
            <a:pPr>
              <a:lnSpc>
                <a:spcPct val="150000"/>
              </a:lnSpc>
            </a:pPr>
            <a:r>
              <a:rPr lang="en-US" u="sng" dirty="0">
                <a:latin typeface="Arial" panose="020B0604020202020204" pitchFamily="34" charset="0"/>
                <a:cs typeface="Arial" panose="020B0604020202020204" pitchFamily="34" charset="0"/>
              </a:rPr>
              <a:t>Enzyme:</a:t>
            </a:r>
            <a:r>
              <a:rPr lang="en-US" dirty="0">
                <a:latin typeface="Arial" panose="020B0604020202020204" pitchFamily="34" charset="0"/>
                <a:cs typeface="Arial" panose="020B0604020202020204" pitchFamily="34" charset="0"/>
              </a:rPr>
              <a:t> Beta-</a:t>
            </a:r>
            <a:r>
              <a:rPr lang="en-US" dirty="0" err="1">
                <a:latin typeface="Arial" panose="020B0604020202020204" pitchFamily="34" charset="0"/>
                <a:cs typeface="Arial" panose="020B0604020202020204" pitchFamily="34" charset="0"/>
              </a:rPr>
              <a:t>galactoside</a:t>
            </a:r>
            <a:r>
              <a:rPr lang="en-US" dirty="0">
                <a:latin typeface="Arial" panose="020B0604020202020204" pitchFamily="34" charset="0"/>
                <a:cs typeface="Arial" panose="020B0604020202020204" pitchFamily="34" charset="0"/>
              </a:rPr>
              <a:t> </a:t>
            </a:r>
            <a:r>
              <a:rPr lang="en-US" dirty="0">
                <a:highlight>
                  <a:srgbClr val="FFFF00"/>
                </a:highlight>
                <a:latin typeface="Arial" panose="020B0604020202020204" pitchFamily="34" charset="0"/>
                <a:cs typeface="Arial" panose="020B0604020202020204" pitchFamily="34" charset="0"/>
              </a:rPr>
              <a:t>(EC 3.2.1.23)</a:t>
            </a:r>
          </a:p>
        </p:txBody>
      </p:sp>
      <p:sp>
        <p:nvSpPr>
          <p:cNvPr id="10" name="TextBox 9">
            <a:extLst>
              <a:ext uri="{FF2B5EF4-FFF2-40B4-BE49-F238E27FC236}">
                <a16:creationId xmlns:a16="http://schemas.microsoft.com/office/drawing/2014/main" id="{A4D4541E-C86D-4B4B-9E58-9405D9764D0E}"/>
              </a:ext>
            </a:extLst>
          </p:cNvPr>
          <p:cNvSpPr txBox="1"/>
          <p:nvPr/>
        </p:nvSpPr>
        <p:spPr>
          <a:xfrm>
            <a:off x="421574" y="3346731"/>
            <a:ext cx="10919716" cy="923330"/>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Substrate:</a:t>
            </a:r>
            <a:r>
              <a:rPr lang="en-US" dirty="0">
                <a:latin typeface="Arial" panose="020B0604020202020204" pitchFamily="34" charset="0"/>
                <a:cs typeface="Arial" panose="020B0604020202020204" pitchFamily="34" charset="0"/>
              </a:rPr>
              <a:t> fluorescein di-</a:t>
            </a:r>
            <a:r>
              <a:rPr lang="el-GR" dirty="0">
                <a:latin typeface="Arial" panose="020B0604020202020204" pitchFamily="34" charset="0"/>
                <a:cs typeface="Arial" panose="020B0604020202020204" pitchFamily="34" charset="0"/>
              </a:rPr>
              <a:t>β</a:t>
            </a:r>
            <a:r>
              <a:rPr lang="fr-CH" dirty="0">
                <a:latin typeface="Arial" panose="020B0604020202020204" pitchFamily="34" charset="0"/>
                <a:cs typeface="Arial" panose="020B0604020202020204" pitchFamily="34" charset="0"/>
              </a:rPr>
              <a:t>-D-</a:t>
            </a:r>
            <a:r>
              <a:rPr lang="fr-CH" dirty="0" err="1">
                <a:latin typeface="Arial" panose="020B0604020202020204" pitchFamily="34" charset="0"/>
                <a:cs typeface="Arial" panose="020B0604020202020204" pitchFamily="34" charset="0"/>
              </a:rPr>
              <a:t>galactopyranoside</a:t>
            </a:r>
            <a:r>
              <a:rPr lang="fr-CH" dirty="0">
                <a:latin typeface="Arial" panose="020B0604020202020204" pitchFamily="34" charset="0"/>
                <a:cs typeface="Arial" panose="020B0604020202020204" pitchFamily="34" charset="0"/>
              </a:rPr>
              <a:t> (FDG)  (498 nm / 517 nm)</a:t>
            </a:r>
          </a:p>
          <a:p>
            <a:endParaRPr lang="fr-CH"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resorufin di-</a:t>
            </a:r>
            <a:r>
              <a:rPr lang="el-GR" dirty="0">
                <a:latin typeface="Arial" panose="020B0604020202020204" pitchFamily="34" charset="0"/>
                <a:cs typeface="Arial" panose="020B0604020202020204" pitchFamily="34" charset="0"/>
              </a:rPr>
              <a:t>β</a:t>
            </a:r>
            <a:r>
              <a:rPr lang="fr-CH" dirty="0">
                <a:latin typeface="Arial" panose="020B0604020202020204" pitchFamily="34" charset="0"/>
                <a:cs typeface="Arial" panose="020B0604020202020204" pitchFamily="34" charset="0"/>
              </a:rPr>
              <a:t>-D-</a:t>
            </a:r>
            <a:r>
              <a:rPr lang="fr-CH" dirty="0" err="1">
                <a:latin typeface="Arial" panose="020B0604020202020204" pitchFamily="34" charset="0"/>
                <a:cs typeface="Arial" panose="020B0604020202020204" pitchFamily="34" charset="0"/>
              </a:rPr>
              <a:t>galactopyranoside</a:t>
            </a:r>
            <a:r>
              <a:rPr lang="fr-CH" dirty="0">
                <a:latin typeface="Arial" panose="020B0604020202020204" pitchFamily="34" charset="0"/>
                <a:cs typeface="Arial" panose="020B0604020202020204" pitchFamily="34" charset="0"/>
              </a:rPr>
              <a:t> (RDG) (571 nm / 585 nm)</a:t>
            </a:r>
            <a:endParaRPr lang="fr-CH" dirty="0"/>
          </a:p>
        </p:txBody>
      </p:sp>
      <p:sp>
        <p:nvSpPr>
          <p:cNvPr id="12" name="Rectangle 11">
            <a:extLst>
              <a:ext uri="{FF2B5EF4-FFF2-40B4-BE49-F238E27FC236}">
                <a16:creationId xmlns:a16="http://schemas.microsoft.com/office/drawing/2014/main" id="{FF421AC0-5CDA-40E4-BD32-9FCDE7070A0E}"/>
              </a:ext>
            </a:extLst>
          </p:cNvPr>
          <p:cNvSpPr/>
          <p:nvPr/>
        </p:nvSpPr>
        <p:spPr>
          <a:xfrm>
            <a:off x="502203" y="4736699"/>
            <a:ext cx="5884813" cy="36512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3" name="TextBox 12">
            <a:extLst>
              <a:ext uri="{FF2B5EF4-FFF2-40B4-BE49-F238E27FC236}">
                <a16:creationId xmlns:a16="http://schemas.microsoft.com/office/drawing/2014/main" id="{BA85C098-E851-4D4F-A47C-A2A3A5BAEABA}"/>
              </a:ext>
            </a:extLst>
          </p:cNvPr>
          <p:cNvSpPr txBox="1"/>
          <p:nvPr/>
        </p:nvSpPr>
        <p:spPr>
          <a:xfrm>
            <a:off x="394632" y="4739502"/>
            <a:ext cx="5986407" cy="369332"/>
          </a:xfrm>
          <a:prstGeom prst="rect">
            <a:avLst/>
          </a:prstGeom>
          <a:noFill/>
        </p:spPr>
        <p:txBody>
          <a:bodyPr wrap="square" rtlCol="0">
            <a:spAutoFit/>
          </a:bodyPr>
          <a:lstStyle/>
          <a:p>
            <a:pPr algn="ctr"/>
            <a:r>
              <a:rPr lang="en-US" b="1" i="1" dirty="0">
                <a:latin typeface="Arial" panose="020B0604020202020204" pitchFamily="34" charset="0"/>
                <a:cs typeface="Arial" panose="020B0604020202020204" pitchFamily="34" charset="0"/>
              </a:rPr>
              <a:t>‘What is your substrate concentration?’</a:t>
            </a:r>
          </a:p>
        </p:txBody>
      </p:sp>
      <p:sp>
        <p:nvSpPr>
          <p:cNvPr id="16" name="Rectangle 15">
            <a:extLst>
              <a:ext uri="{FF2B5EF4-FFF2-40B4-BE49-F238E27FC236}">
                <a16:creationId xmlns:a16="http://schemas.microsoft.com/office/drawing/2014/main" id="{4DF2F27C-B04F-4229-8F96-96F2749F65FE}"/>
              </a:ext>
            </a:extLst>
          </p:cNvPr>
          <p:cNvSpPr/>
          <p:nvPr/>
        </p:nvSpPr>
        <p:spPr>
          <a:xfrm>
            <a:off x="508180" y="5245110"/>
            <a:ext cx="5878836" cy="36512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7" name="TextBox 16">
            <a:extLst>
              <a:ext uri="{FF2B5EF4-FFF2-40B4-BE49-F238E27FC236}">
                <a16:creationId xmlns:a16="http://schemas.microsoft.com/office/drawing/2014/main" id="{3B4398D4-59A9-4D53-BBD1-997F7DBF513F}"/>
              </a:ext>
            </a:extLst>
          </p:cNvPr>
          <p:cNvSpPr txBox="1"/>
          <p:nvPr/>
        </p:nvSpPr>
        <p:spPr>
          <a:xfrm>
            <a:off x="508178" y="5246143"/>
            <a:ext cx="5872861" cy="369332"/>
          </a:xfrm>
          <a:prstGeom prst="rect">
            <a:avLst/>
          </a:prstGeom>
          <a:noFill/>
        </p:spPr>
        <p:txBody>
          <a:bodyPr wrap="square" rtlCol="0">
            <a:spAutoFit/>
          </a:bodyPr>
          <a:lstStyle/>
          <a:p>
            <a:pPr algn="ctr"/>
            <a:r>
              <a:rPr lang="en-US" b="1" i="1" dirty="0">
                <a:latin typeface="Arial" panose="020B0604020202020204" pitchFamily="34" charset="0"/>
                <a:cs typeface="Arial" panose="020B0604020202020204" pitchFamily="34" charset="0"/>
              </a:rPr>
              <a:t>‘What is the physiological role of your enzyme?’</a:t>
            </a:r>
          </a:p>
        </p:txBody>
      </p:sp>
      <p:sp>
        <p:nvSpPr>
          <p:cNvPr id="18" name="Rectangle 17">
            <a:extLst>
              <a:ext uri="{FF2B5EF4-FFF2-40B4-BE49-F238E27FC236}">
                <a16:creationId xmlns:a16="http://schemas.microsoft.com/office/drawing/2014/main" id="{5C624096-E28F-468C-8EAF-53CAD6FD58CD}"/>
              </a:ext>
            </a:extLst>
          </p:cNvPr>
          <p:cNvSpPr/>
          <p:nvPr/>
        </p:nvSpPr>
        <p:spPr>
          <a:xfrm>
            <a:off x="502203" y="5767776"/>
            <a:ext cx="5878836" cy="36512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9" name="TextBox 18">
            <a:extLst>
              <a:ext uri="{FF2B5EF4-FFF2-40B4-BE49-F238E27FC236}">
                <a16:creationId xmlns:a16="http://schemas.microsoft.com/office/drawing/2014/main" id="{8FE36040-EB96-408C-8904-1838B28EBE9E}"/>
              </a:ext>
            </a:extLst>
          </p:cNvPr>
          <p:cNvSpPr txBox="1"/>
          <p:nvPr/>
        </p:nvSpPr>
        <p:spPr>
          <a:xfrm>
            <a:off x="200390" y="5751200"/>
            <a:ext cx="6437915" cy="369332"/>
          </a:xfrm>
          <a:prstGeom prst="rect">
            <a:avLst/>
          </a:prstGeom>
          <a:noFill/>
        </p:spPr>
        <p:txBody>
          <a:bodyPr wrap="square" rtlCol="0">
            <a:spAutoFit/>
          </a:bodyPr>
          <a:lstStyle/>
          <a:p>
            <a:pPr algn="ctr"/>
            <a:r>
              <a:rPr lang="en-US" b="1" i="1" dirty="0">
                <a:latin typeface="Arial" panose="020B0604020202020204" pitchFamily="34" charset="0"/>
                <a:cs typeface="Arial" panose="020B0604020202020204" pitchFamily="34" charset="0"/>
              </a:rPr>
              <a:t>‘What are (potential) applications?’</a:t>
            </a:r>
          </a:p>
        </p:txBody>
      </p:sp>
      <p:pic>
        <p:nvPicPr>
          <p:cNvPr id="21" name="Picture 20">
            <a:extLst>
              <a:ext uri="{FF2B5EF4-FFF2-40B4-BE49-F238E27FC236}">
                <a16:creationId xmlns:a16="http://schemas.microsoft.com/office/drawing/2014/main" id="{B699EBCA-E1B3-4995-9C25-15421BACC4A6}"/>
              </a:ext>
            </a:extLst>
          </p:cNvPr>
          <p:cNvPicPr>
            <a:picLocks noChangeAspect="1"/>
          </p:cNvPicPr>
          <p:nvPr/>
        </p:nvPicPr>
        <p:blipFill rotWithShape="1">
          <a:blip r:embed="rId3">
            <a:extLst>
              <a:ext uri="{28A0092B-C50C-407E-A947-70E740481C1C}">
                <a14:useLocalDpi xmlns:a14="http://schemas.microsoft.com/office/drawing/2010/main" val="0"/>
              </a:ext>
            </a:extLst>
          </a:blip>
          <a:srcRect l="44792" t="13452" r="46447" b="63501"/>
          <a:stretch/>
        </p:blipFill>
        <p:spPr>
          <a:xfrm>
            <a:off x="1258785" y="1802194"/>
            <a:ext cx="542730" cy="999422"/>
          </a:xfrm>
          <a:prstGeom prst="rect">
            <a:avLst/>
          </a:prstGeom>
        </p:spPr>
      </p:pic>
      <p:pic>
        <p:nvPicPr>
          <p:cNvPr id="22" name="Picture 21">
            <a:extLst>
              <a:ext uri="{FF2B5EF4-FFF2-40B4-BE49-F238E27FC236}">
                <a16:creationId xmlns:a16="http://schemas.microsoft.com/office/drawing/2014/main" id="{16737421-B4A2-4C33-BA9B-B9A9A52D72DF}"/>
              </a:ext>
            </a:extLst>
          </p:cNvPr>
          <p:cNvPicPr>
            <a:picLocks noChangeAspect="1"/>
          </p:cNvPicPr>
          <p:nvPr/>
        </p:nvPicPr>
        <p:blipFill rotWithShape="1">
          <a:blip r:embed="rId4">
            <a:extLst>
              <a:ext uri="{28A0092B-C50C-407E-A947-70E740481C1C}">
                <a14:useLocalDpi xmlns:a14="http://schemas.microsoft.com/office/drawing/2010/main" val="0"/>
              </a:ext>
            </a:extLst>
          </a:blip>
          <a:srcRect l="77937" t="21818" r="8929" b="55931"/>
          <a:stretch/>
        </p:blipFill>
        <p:spPr>
          <a:xfrm>
            <a:off x="6909390" y="4997971"/>
            <a:ext cx="772459" cy="859403"/>
          </a:xfrm>
          <a:prstGeom prst="rect">
            <a:avLst/>
          </a:prstGeom>
        </p:spPr>
      </p:pic>
      <p:sp>
        <p:nvSpPr>
          <p:cNvPr id="4" name="Rectangle 3">
            <a:extLst>
              <a:ext uri="{FF2B5EF4-FFF2-40B4-BE49-F238E27FC236}">
                <a16:creationId xmlns:a16="http://schemas.microsoft.com/office/drawing/2014/main" id="{61CD03F8-E0A2-48D0-AA3B-EFD4D4B7B608}"/>
              </a:ext>
            </a:extLst>
          </p:cNvPr>
          <p:cNvSpPr/>
          <p:nvPr/>
        </p:nvSpPr>
        <p:spPr>
          <a:xfrm>
            <a:off x="1134094" y="2072244"/>
            <a:ext cx="225631" cy="548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3" name="TextBox 22">
            <a:extLst>
              <a:ext uri="{FF2B5EF4-FFF2-40B4-BE49-F238E27FC236}">
                <a16:creationId xmlns:a16="http://schemas.microsoft.com/office/drawing/2014/main" id="{AD7F3E1D-2D59-4EE3-A640-549650682D1D}"/>
              </a:ext>
            </a:extLst>
          </p:cNvPr>
          <p:cNvSpPr txBox="1"/>
          <p:nvPr/>
        </p:nvSpPr>
        <p:spPr>
          <a:xfrm>
            <a:off x="8204223" y="5274156"/>
            <a:ext cx="1724183" cy="369332"/>
          </a:xfrm>
          <a:prstGeom prst="rect">
            <a:avLst/>
          </a:prstGeom>
          <a:noFill/>
          <a:ln>
            <a:solidFill>
              <a:schemeClr val="tx1"/>
            </a:solidFill>
          </a:ln>
        </p:spPr>
        <p:txBody>
          <a:bodyPr wrap="square" rtlCol="0">
            <a:spAutoFit/>
          </a:bodyPr>
          <a:lstStyle/>
          <a:p>
            <a:pPr algn="ctr"/>
            <a:r>
              <a:rPr lang="en-US" b="1" i="1" dirty="0">
                <a:latin typeface="Arial" panose="020B0604020202020204" pitchFamily="34" charset="0"/>
                <a:cs typeface="Arial" panose="020B0604020202020204" pitchFamily="34" charset="0"/>
              </a:rPr>
              <a:t>Final report</a:t>
            </a:r>
          </a:p>
        </p:txBody>
      </p:sp>
      <p:pic>
        <p:nvPicPr>
          <p:cNvPr id="24" name="Picture 23">
            <a:extLst>
              <a:ext uri="{FF2B5EF4-FFF2-40B4-BE49-F238E27FC236}">
                <a16:creationId xmlns:a16="http://schemas.microsoft.com/office/drawing/2014/main" id="{E5A9FF8D-393B-41D2-95EC-959A9AE4448D}"/>
              </a:ext>
            </a:extLst>
          </p:cNvPr>
          <p:cNvPicPr>
            <a:picLocks noChangeAspect="1"/>
          </p:cNvPicPr>
          <p:nvPr/>
        </p:nvPicPr>
        <p:blipFill rotWithShape="1">
          <a:blip r:embed="rId3">
            <a:extLst>
              <a:ext uri="{28A0092B-C50C-407E-A947-70E740481C1C}">
                <a14:useLocalDpi xmlns:a14="http://schemas.microsoft.com/office/drawing/2010/main" val="0"/>
              </a:ext>
            </a:extLst>
          </a:blip>
          <a:srcRect l="60962" t="14422" r="30257" b="62531"/>
          <a:stretch/>
        </p:blipFill>
        <p:spPr>
          <a:xfrm>
            <a:off x="758283" y="1846197"/>
            <a:ext cx="543980" cy="999422"/>
          </a:xfrm>
          <a:prstGeom prst="rect">
            <a:avLst/>
          </a:prstGeom>
        </p:spPr>
      </p:pic>
      <p:sp>
        <p:nvSpPr>
          <p:cNvPr id="5" name="Rectangle 4">
            <a:extLst>
              <a:ext uri="{FF2B5EF4-FFF2-40B4-BE49-F238E27FC236}">
                <a16:creationId xmlns:a16="http://schemas.microsoft.com/office/drawing/2014/main" id="{0F0D138E-39D9-4B87-8F93-111F77C0543B}"/>
              </a:ext>
            </a:extLst>
          </p:cNvPr>
          <p:cNvSpPr/>
          <p:nvPr/>
        </p:nvSpPr>
        <p:spPr>
          <a:xfrm>
            <a:off x="700297" y="2072244"/>
            <a:ext cx="138275" cy="153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6" name="Rectangle 25">
            <a:extLst>
              <a:ext uri="{FF2B5EF4-FFF2-40B4-BE49-F238E27FC236}">
                <a16:creationId xmlns:a16="http://schemas.microsoft.com/office/drawing/2014/main" id="{A773D7DC-8764-4D4D-92C9-7F3580465921}"/>
              </a:ext>
            </a:extLst>
          </p:cNvPr>
          <p:cNvSpPr/>
          <p:nvPr/>
        </p:nvSpPr>
        <p:spPr>
          <a:xfrm>
            <a:off x="2141055" y="1834071"/>
            <a:ext cx="138275" cy="153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Rectangle 5">
            <a:extLst>
              <a:ext uri="{FF2B5EF4-FFF2-40B4-BE49-F238E27FC236}">
                <a16:creationId xmlns:a16="http://schemas.microsoft.com/office/drawing/2014/main" id="{F36E9C3F-2426-4331-ACE2-4FF05236D3ED}"/>
              </a:ext>
            </a:extLst>
          </p:cNvPr>
          <p:cNvSpPr/>
          <p:nvPr/>
        </p:nvSpPr>
        <p:spPr>
          <a:xfrm>
            <a:off x="1715984" y="1802194"/>
            <a:ext cx="285008" cy="223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55444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6" grpId="0" animBg="1"/>
      <p:bldP spid="17" grpId="0"/>
      <p:bldP spid="18" grpId="0" animBg="1"/>
      <p:bldP spid="19" grpId="0"/>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26E123-A151-4C6B-94FF-731AA6832853}"/>
              </a:ext>
            </a:extLst>
          </p:cNvPr>
          <p:cNvSpPr txBox="1"/>
          <p:nvPr/>
        </p:nvSpPr>
        <p:spPr>
          <a:xfrm>
            <a:off x="421574" y="421574"/>
            <a:ext cx="4275117"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How do enzymes work?</a:t>
            </a:r>
          </a:p>
        </p:txBody>
      </p:sp>
      <p:pic>
        <p:nvPicPr>
          <p:cNvPr id="5" name="Picture 4">
            <a:extLst>
              <a:ext uri="{FF2B5EF4-FFF2-40B4-BE49-F238E27FC236}">
                <a16:creationId xmlns:a16="http://schemas.microsoft.com/office/drawing/2014/main" id="{65787C08-AFDA-4B27-BF79-7E3022BF7B73}"/>
              </a:ext>
            </a:extLst>
          </p:cNvPr>
          <p:cNvPicPr>
            <a:picLocks noChangeAspect="1"/>
          </p:cNvPicPr>
          <p:nvPr/>
        </p:nvPicPr>
        <p:blipFill>
          <a:blip r:embed="rId3"/>
          <a:stretch>
            <a:fillRect/>
          </a:stretch>
        </p:blipFill>
        <p:spPr>
          <a:xfrm>
            <a:off x="6442363" y="421574"/>
            <a:ext cx="5262678" cy="2841171"/>
          </a:xfrm>
          <a:prstGeom prst="rect">
            <a:avLst/>
          </a:prstGeom>
        </p:spPr>
      </p:pic>
      <p:sp>
        <p:nvSpPr>
          <p:cNvPr id="6" name="TextBox 5">
            <a:extLst>
              <a:ext uri="{FF2B5EF4-FFF2-40B4-BE49-F238E27FC236}">
                <a16:creationId xmlns:a16="http://schemas.microsoft.com/office/drawing/2014/main" id="{CBABC83A-C124-45D1-B953-76A9FB8BBFCF}"/>
              </a:ext>
            </a:extLst>
          </p:cNvPr>
          <p:cNvSpPr txBox="1"/>
          <p:nvPr/>
        </p:nvSpPr>
        <p:spPr>
          <a:xfrm>
            <a:off x="9159834" y="621629"/>
            <a:ext cx="2828306" cy="584775"/>
          </a:xfrm>
          <a:prstGeom prst="rect">
            <a:avLst/>
          </a:prstGeom>
          <a:noFill/>
        </p:spPr>
        <p:txBody>
          <a:bodyPr wrap="square" rtlCol="0">
            <a:spAutoFit/>
          </a:bodyPr>
          <a:lstStyle/>
          <a:p>
            <a:r>
              <a:rPr lang="en-US" sz="1600" b="1" i="1" dirty="0">
                <a:latin typeface="Arial" panose="020B0604020202020204" pitchFamily="34" charset="0"/>
                <a:cs typeface="Arial" panose="020B0604020202020204" pitchFamily="34" charset="0"/>
              </a:rPr>
              <a:t>enzymes lower the activation energy</a:t>
            </a:r>
          </a:p>
        </p:txBody>
      </p:sp>
      <p:sp>
        <p:nvSpPr>
          <p:cNvPr id="8" name="TextBox 7">
            <a:extLst>
              <a:ext uri="{FF2B5EF4-FFF2-40B4-BE49-F238E27FC236}">
                <a16:creationId xmlns:a16="http://schemas.microsoft.com/office/drawing/2014/main" id="{52B0B0D6-E0AB-4AEB-A2E3-B5A3357DA896}"/>
              </a:ext>
            </a:extLst>
          </p:cNvPr>
          <p:cNvSpPr txBox="1"/>
          <p:nvPr/>
        </p:nvSpPr>
        <p:spPr>
          <a:xfrm>
            <a:off x="1180290" y="1930465"/>
            <a:ext cx="4217758" cy="523220"/>
          </a:xfrm>
          <a:prstGeom prst="rect">
            <a:avLst/>
          </a:prstGeom>
          <a:noFill/>
        </p:spPr>
        <p:txBody>
          <a:bodyPr wrap="none" rtlCol="0">
            <a:spAutoFit/>
          </a:bodyPr>
          <a:lstStyle/>
          <a:p>
            <a:r>
              <a:rPr lang="fr-CH" sz="2800" dirty="0">
                <a:latin typeface="Arial" panose="020B0604020202020204" pitchFamily="34" charset="0"/>
                <a:cs typeface="Arial" panose="020B0604020202020204" pitchFamily="34" charset="0"/>
              </a:rPr>
              <a:t>E + S         ES        E + P</a:t>
            </a:r>
          </a:p>
        </p:txBody>
      </p:sp>
      <p:cxnSp>
        <p:nvCxnSpPr>
          <p:cNvPr id="10" name="Straight Arrow Connector 9">
            <a:extLst>
              <a:ext uri="{FF2B5EF4-FFF2-40B4-BE49-F238E27FC236}">
                <a16:creationId xmlns:a16="http://schemas.microsoft.com/office/drawing/2014/main" id="{4B05C1C3-4902-42AB-855E-1E59380A0429}"/>
              </a:ext>
            </a:extLst>
          </p:cNvPr>
          <p:cNvCxnSpPr/>
          <p:nvPr/>
        </p:nvCxnSpPr>
        <p:spPr>
          <a:xfrm>
            <a:off x="3632545" y="2192075"/>
            <a:ext cx="552203"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F63092E-3FD0-4D3E-9488-0BF0582900D7}"/>
              </a:ext>
            </a:extLst>
          </p:cNvPr>
          <p:cNvCxnSpPr/>
          <p:nvPr/>
        </p:nvCxnSpPr>
        <p:spPr>
          <a:xfrm>
            <a:off x="2306466" y="2124781"/>
            <a:ext cx="552203"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B363DF1-F4E8-4211-88FB-632D88D5205F}"/>
              </a:ext>
            </a:extLst>
          </p:cNvPr>
          <p:cNvCxnSpPr/>
          <p:nvPr/>
        </p:nvCxnSpPr>
        <p:spPr>
          <a:xfrm>
            <a:off x="2312404" y="2265306"/>
            <a:ext cx="552203" cy="0"/>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7C2CDA0-1020-452E-9F08-3BFCAAC276EC}"/>
              </a:ext>
            </a:extLst>
          </p:cNvPr>
          <p:cNvSpPr txBox="1"/>
          <p:nvPr/>
        </p:nvSpPr>
        <p:spPr>
          <a:xfrm>
            <a:off x="3632545" y="1817004"/>
            <a:ext cx="434734" cy="307777"/>
          </a:xfrm>
          <a:prstGeom prst="rect">
            <a:avLst/>
          </a:prstGeom>
          <a:noFill/>
        </p:spPr>
        <p:txBody>
          <a:bodyPr wrap="none" rtlCol="0">
            <a:spAutoFit/>
          </a:bodyPr>
          <a:lstStyle/>
          <a:p>
            <a:r>
              <a:rPr lang="fr-CH" sz="1400" dirty="0" err="1">
                <a:latin typeface="Arial" panose="020B0604020202020204" pitchFamily="34" charset="0"/>
                <a:cs typeface="Arial" panose="020B0604020202020204" pitchFamily="34" charset="0"/>
              </a:rPr>
              <a:t>k</a:t>
            </a:r>
            <a:r>
              <a:rPr lang="fr-CH" sz="1400" baseline="-25000" dirty="0" err="1">
                <a:latin typeface="Arial" panose="020B0604020202020204" pitchFamily="34" charset="0"/>
                <a:cs typeface="Arial" panose="020B0604020202020204" pitchFamily="34" charset="0"/>
              </a:rPr>
              <a:t>cat</a:t>
            </a:r>
            <a:endParaRPr lang="fr-CH" sz="14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355FB13-05CF-47A1-B477-4D65DCEFCADC}"/>
              </a:ext>
            </a:extLst>
          </p:cNvPr>
          <p:cNvSpPr txBox="1"/>
          <p:nvPr/>
        </p:nvSpPr>
        <p:spPr>
          <a:xfrm>
            <a:off x="2411687" y="1769151"/>
            <a:ext cx="341760" cy="307777"/>
          </a:xfrm>
          <a:prstGeom prst="rect">
            <a:avLst/>
          </a:prstGeom>
          <a:noFill/>
        </p:spPr>
        <p:txBody>
          <a:bodyPr wrap="none" rtlCol="0">
            <a:spAutoFit/>
          </a:bodyPr>
          <a:lstStyle/>
          <a:p>
            <a:r>
              <a:rPr lang="fr-CH" sz="1400" dirty="0">
                <a:latin typeface="Arial" panose="020B0604020202020204" pitchFamily="34" charset="0"/>
                <a:cs typeface="Arial" panose="020B0604020202020204" pitchFamily="34" charset="0"/>
              </a:rPr>
              <a:t>k</a:t>
            </a:r>
            <a:r>
              <a:rPr lang="fr-CH" sz="1400" baseline="-25000" dirty="0">
                <a:latin typeface="Arial" panose="020B0604020202020204" pitchFamily="34" charset="0"/>
                <a:cs typeface="Arial" panose="020B0604020202020204" pitchFamily="34" charset="0"/>
              </a:rPr>
              <a:t>1</a:t>
            </a:r>
            <a:endParaRPr lang="fr-CH" sz="1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401666F-9AEA-4360-AA90-FF1851E0EE7D}"/>
              </a:ext>
            </a:extLst>
          </p:cNvPr>
          <p:cNvSpPr txBox="1"/>
          <p:nvPr/>
        </p:nvSpPr>
        <p:spPr>
          <a:xfrm>
            <a:off x="2429176" y="2286432"/>
            <a:ext cx="381836" cy="307777"/>
          </a:xfrm>
          <a:prstGeom prst="rect">
            <a:avLst/>
          </a:prstGeom>
          <a:noFill/>
        </p:spPr>
        <p:txBody>
          <a:bodyPr wrap="none" rtlCol="0">
            <a:spAutoFit/>
          </a:bodyPr>
          <a:lstStyle/>
          <a:p>
            <a:r>
              <a:rPr lang="fr-CH" sz="1400" dirty="0">
                <a:latin typeface="Arial" panose="020B0604020202020204" pitchFamily="34" charset="0"/>
                <a:cs typeface="Arial" panose="020B0604020202020204" pitchFamily="34" charset="0"/>
              </a:rPr>
              <a:t>k</a:t>
            </a:r>
            <a:r>
              <a:rPr lang="fr-CH" sz="1400" baseline="-25000" dirty="0">
                <a:latin typeface="Arial" panose="020B0604020202020204" pitchFamily="34" charset="0"/>
                <a:cs typeface="Arial" panose="020B0604020202020204" pitchFamily="34" charset="0"/>
              </a:rPr>
              <a:t>-1</a:t>
            </a:r>
            <a:endParaRPr lang="fr-CH" sz="14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836AED3-22F9-4892-90DD-59CD47369CB6}"/>
              </a:ext>
            </a:extLst>
          </p:cNvPr>
          <p:cNvSpPr txBox="1"/>
          <p:nvPr/>
        </p:nvSpPr>
        <p:spPr>
          <a:xfrm>
            <a:off x="680709" y="4122888"/>
            <a:ext cx="675409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(1</a:t>
            </a:r>
            <a:r>
              <a:rPr lang="en-US" b="1" dirty="0">
                <a:latin typeface="Arial" panose="020B0604020202020204" pitchFamily="34" charset="0"/>
                <a:cs typeface="Arial" panose="020B0604020202020204" pitchFamily="34" charset="0"/>
              </a:rPr>
              <a:t>)  </a:t>
            </a:r>
            <a:r>
              <a:rPr lang="en-US" b="1" u="sng" dirty="0">
                <a:latin typeface="Arial" panose="020B0604020202020204" pitchFamily="34" charset="0"/>
                <a:cs typeface="Arial" panose="020B0604020202020204" pitchFamily="34" charset="0"/>
              </a:rPr>
              <a:t>Steady state</a:t>
            </a:r>
            <a:r>
              <a:rPr lang="en-US" dirty="0">
                <a:latin typeface="Arial" panose="020B0604020202020204" pitchFamily="34" charset="0"/>
                <a:cs typeface="Arial" panose="020B0604020202020204" pitchFamily="34" charset="0"/>
              </a:rPr>
              <a:t>: rate of ES formation = rate of ES destruction</a:t>
            </a:r>
          </a:p>
        </p:txBody>
      </p:sp>
      <p:sp>
        <p:nvSpPr>
          <p:cNvPr id="17" name="TextBox 16">
            <a:extLst>
              <a:ext uri="{FF2B5EF4-FFF2-40B4-BE49-F238E27FC236}">
                <a16:creationId xmlns:a16="http://schemas.microsoft.com/office/drawing/2014/main" id="{0E7F2DF0-107C-41BC-9BF4-52BD0FA20589}"/>
              </a:ext>
            </a:extLst>
          </p:cNvPr>
          <p:cNvSpPr txBox="1"/>
          <p:nvPr/>
        </p:nvSpPr>
        <p:spPr>
          <a:xfrm>
            <a:off x="680708" y="4662662"/>
            <a:ext cx="675409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(2)  </a:t>
            </a:r>
            <a:r>
              <a:rPr lang="en-US" u="sng" dirty="0">
                <a:latin typeface="Arial" panose="020B0604020202020204" pitchFamily="34" charset="0"/>
                <a:cs typeface="Arial" panose="020B0604020202020204" pitchFamily="34" charset="0"/>
              </a:rPr>
              <a:t>Enzyme concentration</a:t>
            </a:r>
            <a:r>
              <a:rPr lang="en-US" dirty="0">
                <a:latin typeface="Arial" panose="020B0604020202020204" pitchFamily="34" charset="0"/>
                <a:cs typeface="Arial" panose="020B0604020202020204" pitchFamily="34" charset="0"/>
              </a:rPr>
              <a:t>:</a:t>
            </a:r>
          </a:p>
        </p:txBody>
      </p:sp>
      <p:sp>
        <p:nvSpPr>
          <p:cNvPr id="18" name="TextBox 17">
            <a:extLst>
              <a:ext uri="{FF2B5EF4-FFF2-40B4-BE49-F238E27FC236}">
                <a16:creationId xmlns:a16="http://schemas.microsoft.com/office/drawing/2014/main" id="{55AFF86E-78FE-4DF8-8676-30366A73FA6D}"/>
              </a:ext>
            </a:extLst>
          </p:cNvPr>
          <p:cNvSpPr txBox="1"/>
          <p:nvPr/>
        </p:nvSpPr>
        <p:spPr>
          <a:xfrm>
            <a:off x="3541132" y="4654293"/>
            <a:ext cx="675409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a:t>
            </a:r>
            <a:r>
              <a:rPr lang="en-US" baseline="-25000" dirty="0">
                <a:latin typeface="Arial" panose="020B0604020202020204" pitchFamily="34" charset="0"/>
                <a:cs typeface="Arial" panose="020B0604020202020204" pitchFamily="34" charset="0"/>
              </a:rPr>
              <a:t>total </a:t>
            </a:r>
            <a:r>
              <a:rPr lang="en-US" dirty="0">
                <a:latin typeface="Arial" panose="020B0604020202020204" pitchFamily="34" charset="0"/>
                <a:cs typeface="Arial" panose="020B0604020202020204" pitchFamily="34" charset="0"/>
              </a:rPr>
              <a:t>= [E] + [ES] </a:t>
            </a:r>
          </a:p>
        </p:txBody>
      </p:sp>
      <p:sp>
        <p:nvSpPr>
          <p:cNvPr id="19" name="TextBox 18">
            <a:extLst>
              <a:ext uri="{FF2B5EF4-FFF2-40B4-BE49-F238E27FC236}">
                <a16:creationId xmlns:a16="http://schemas.microsoft.com/office/drawing/2014/main" id="{5A4392AA-820E-4B9C-B9C4-830E44B45B16}"/>
              </a:ext>
            </a:extLst>
          </p:cNvPr>
          <p:cNvSpPr txBox="1"/>
          <p:nvPr/>
        </p:nvSpPr>
        <p:spPr>
          <a:xfrm>
            <a:off x="680708" y="5199452"/>
            <a:ext cx="675409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(3)  </a:t>
            </a:r>
            <a:r>
              <a:rPr lang="en-US" u="sng" dirty="0">
                <a:latin typeface="Arial" panose="020B0604020202020204" pitchFamily="34" charset="0"/>
                <a:cs typeface="Arial" panose="020B0604020202020204" pitchFamily="34" charset="0"/>
              </a:rPr>
              <a:t>Initial velocity (rate of reaction)</a:t>
            </a:r>
            <a:r>
              <a:rPr lang="en-US" dirty="0">
                <a:latin typeface="Arial" panose="020B0604020202020204" pitchFamily="34" charset="0"/>
                <a:cs typeface="Arial" panose="020B0604020202020204" pitchFamily="34" charset="0"/>
              </a:rPr>
              <a:t>: v = </a:t>
            </a:r>
            <a:r>
              <a:rPr lang="fr-CH" sz="1800" dirty="0" err="1">
                <a:latin typeface="Arial" panose="020B0604020202020204" pitchFamily="34" charset="0"/>
                <a:cs typeface="Arial" panose="020B0604020202020204" pitchFamily="34" charset="0"/>
              </a:rPr>
              <a:t>k</a:t>
            </a:r>
            <a:r>
              <a:rPr lang="fr-CH" sz="1800" baseline="-25000" dirty="0" err="1">
                <a:latin typeface="Arial" panose="020B0604020202020204" pitchFamily="34" charset="0"/>
                <a:cs typeface="Arial" panose="020B0604020202020204" pitchFamily="34" charset="0"/>
              </a:rPr>
              <a:t>cat</a:t>
            </a:r>
            <a:r>
              <a:rPr lang="fr-CH" sz="1800" baseline="-25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[ES] </a:t>
            </a:r>
          </a:p>
        </p:txBody>
      </p:sp>
      <p:sp>
        <p:nvSpPr>
          <p:cNvPr id="3" name="Slide Number Placeholder 2">
            <a:extLst>
              <a:ext uri="{FF2B5EF4-FFF2-40B4-BE49-F238E27FC236}">
                <a16:creationId xmlns:a16="http://schemas.microsoft.com/office/drawing/2014/main" id="{166E4292-71BE-49BB-9C17-66F374A2C751}"/>
              </a:ext>
            </a:extLst>
          </p:cNvPr>
          <p:cNvSpPr>
            <a:spLocks noGrp="1"/>
          </p:cNvSpPr>
          <p:nvPr>
            <p:ph type="sldNum" sz="quarter" idx="12"/>
          </p:nvPr>
        </p:nvSpPr>
        <p:spPr/>
        <p:txBody>
          <a:bodyPr/>
          <a:lstStyle/>
          <a:p>
            <a:fld id="{AD4A6CC0-4EFD-4D6F-B9F8-39B6B3B7B408}" type="slidenum">
              <a:rPr lang="fr-CH" smtClean="0"/>
              <a:t>15</a:t>
            </a:fld>
            <a:endParaRPr lang="fr-CH" dirty="0"/>
          </a:p>
        </p:txBody>
      </p:sp>
      <p:sp>
        <p:nvSpPr>
          <p:cNvPr id="20" name="TextBox 19">
            <a:extLst>
              <a:ext uri="{FF2B5EF4-FFF2-40B4-BE49-F238E27FC236}">
                <a16:creationId xmlns:a16="http://schemas.microsoft.com/office/drawing/2014/main" id="{58758EE8-4EA4-4AB8-9605-D976689DB201}"/>
              </a:ext>
            </a:extLst>
          </p:cNvPr>
          <p:cNvSpPr txBox="1"/>
          <p:nvPr/>
        </p:nvSpPr>
        <p:spPr>
          <a:xfrm>
            <a:off x="6724317" y="196940"/>
            <a:ext cx="2485988"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Ochs, Raymond S., </a:t>
            </a:r>
            <a:r>
              <a:rPr lang="en-US" sz="1000" i="1" dirty="0">
                <a:latin typeface="Arial" panose="020B0604020202020204" pitchFamily="34" charset="0"/>
                <a:cs typeface="Arial" panose="020B0604020202020204" pitchFamily="34" charset="0"/>
              </a:rPr>
              <a:t>Biochemistry</a:t>
            </a:r>
            <a:r>
              <a:rPr lang="en-US" sz="1000" dirty="0">
                <a:latin typeface="Arial" panose="020B0604020202020204" pitchFamily="34" charset="0"/>
                <a:cs typeface="Arial" panose="020B0604020202020204" pitchFamily="34" charset="0"/>
              </a:rPr>
              <a:t>, 2022</a:t>
            </a:r>
          </a:p>
        </p:txBody>
      </p:sp>
      <p:sp>
        <p:nvSpPr>
          <p:cNvPr id="4" name="TextBox 3">
            <a:extLst>
              <a:ext uri="{FF2B5EF4-FFF2-40B4-BE49-F238E27FC236}">
                <a16:creationId xmlns:a16="http://schemas.microsoft.com/office/drawing/2014/main" id="{F642458B-BFF6-F923-F563-1FDCCC83088B}"/>
              </a:ext>
            </a:extLst>
          </p:cNvPr>
          <p:cNvSpPr txBox="1"/>
          <p:nvPr/>
        </p:nvSpPr>
        <p:spPr>
          <a:xfrm>
            <a:off x="1156839" y="2724044"/>
            <a:ext cx="1701830"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 = enzyme</a:t>
            </a:r>
          </a:p>
          <a:p>
            <a:r>
              <a:rPr lang="en-US" dirty="0">
                <a:latin typeface="Arial" panose="020B0604020202020204" pitchFamily="34" charset="0"/>
                <a:cs typeface="Arial" panose="020B0604020202020204" pitchFamily="34" charset="0"/>
              </a:rPr>
              <a:t>S = substrate</a:t>
            </a:r>
          </a:p>
          <a:p>
            <a:r>
              <a:rPr lang="en-US" dirty="0">
                <a:latin typeface="Arial" panose="020B0604020202020204" pitchFamily="34" charset="0"/>
                <a:cs typeface="Arial" panose="020B0604020202020204" pitchFamily="34" charset="0"/>
              </a:rPr>
              <a:t>P = product</a:t>
            </a:r>
          </a:p>
        </p:txBody>
      </p:sp>
      <p:sp>
        <p:nvSpPr>
          <p:cNvPr id="9" name="TextBox 8">
            <a:extLst>
              <a:ext uri="{FF2B5EF4-FFF2-40B4-BE49-F238E27FC236}">
                <a16:creationId xmlns:a16="http://schemas.microsoft.com/office/drawing/2014/main" id="{D970D434-6C4D-8262-7A98-AEFC395909AC}"/>
              </a:ext>
            </a:extLst>
          </p:cNvPr>
          <p:cNvSpPr txBox="1"/>
          <p:nvPr/>
        </p:nvSpPr>
        <p:spPr>
          <a:xfrm>
            <a:off x="680707" y="5751073"/>
            <a:ext cx="7625093" cy="369332"/>
          </a:xfrm>
          <a:prstGeom prst="rect">
            <a:avLst/>
          </a:prstGeom>
          <a:noFill/>
        </p:spPr>
        <p:txBody>
          <a:bodyPr wrap="square" rtlCol="0">
            <a:spAutoFit/>
          </a:bodyPr>
          <a:lstStyle/>
          <a:p>
            <a:r>
              <a:rPr lang="en-US" dirty="0">
                <a:solidFill>
                  <a:srgbClr val="201100"/>
                </a:solidFill>
                <a:latin typeface="Arial" panose="020B0604020202020204" pitchFamily="34" charset="0"/>
                <a:cs typeface="Arial" panose="020B0604020202020204" pitchFamily="34" charset="0"/>
              </a:rPr>
              <a:t>(4)  </a:t>
            </a:r>
            <a:r>
              <a:rPr lang="en-US" u="sng" dirty="0">
                <a:solidFill>
                  <a:srgbClr val="201100"/>
                </a:solidFill>
                <a:latin typeface="Arial" panose="020B0604020202020204" pitchFamily="34" charset="0"/>
                <a:cs typeface="Arial" panose="020B0604020202020204" pitchFamily="34" charset="0"/>
              </a:rPr>
              <a:t>Maximum velocity (maximum rate of reaction)</a:t>
            </a:r>
            <a:r>
              <a:rPr lang="en-US" dirty="0">
                <a:solidFill>
                  <a:srgbClr val="201100"/>
                </a:solidFill>
                <a:latin typeface="Arial" panose="020B0604020202020204" pitchFamily="34" charset="0"/>
                <a:cs typeface="Arial" panose="020B0604020202020204" pitchFamily="34" charset="0"/>
              </a:rPr>
              <a:t>: </a:t>
            </a:r>
            <a:r>
              <a:rPr lang="en-US" dirty="0" err="1">
                <a:solidFill>
                  <a:srgbClr val="201100"/>
                </a:solidFill>
                <a:latin typeface="Arial" panose="020B0604020202020204" pitchFamily="34" charset="0"/>
                <a:cs typeface="Arial" panose="020B0604020202020204" pitchFamily="34" charset="0"/>
              </a:rPr>
              <a:t>v</a:t>
            </a:r>
            <a:r>
              <a:rPr lang="en-US" baseline="-25000" dirty="0" err="1">
                <a:solidFill>
                  <a:srgbClr val="201100"/>
                </a:solidFill>
                <a:latin typeface="Arial" panose="020B0604020202020204" pitchFamily="34" charset="0"/>
                <a:cs typeface="Arial" panose="020B0604020202020204" pitchFamily="34" charset="0"/>
              </a:rPr>
              <a:t>max</a:t>
            </a:r>
            <a:r>
              <a:rPr lang="en-US" dirty="0">
                <a:solidFill>
                  <a:srgbClr val="201100"/>
                </a:solidFill>
                <a:latin typeface="Arial" panose="020B0604020202020204" pitchFamily="34" charset="0"/>
                <a:cs typeface="Arial" panose="020B0604020202020204" pitchFamily="34" charset="0"/>
              </a:rPr>
              <a:t> = </a:t>
            </a:r>
            <a:r>
              <a:rPr lang="fr-CH" dirty="0" err="1">
                <a:solidFill>
                  <a:srgbClr val="201100"/>
                </a:solidFill>
                <a:latin typeface="Arial" panose="020B0604020202020204" pitchFamily="34" charset="0"/>
                <a:cs typeface="Arial" panose="020B0604020202020204" pitchFamily="34" charset="0"/>
              </a:rPr>
              <a:t>k</a:t>
            </a:r>
            <a:r>
              <a:rPr lang="fr-CH" baseline="-25000" dirty="0" err="1">
                <a:solidFill>
                  <a:srgbClr val="201100"/>
                </a:solidFill>
                <a:latin typeface="Arial" panose="020B0604020202020204" pitchFamily="34" charset="0"/>
                <a:cs typeface="Arial" panose="020B0604020202020204" pitchFamily="34" charset="0"/>
              </a:rPr>
              <a:t>cat</a:t>
            </a:r>
            <a:r>
              <a:rPr lang="fr-CH" baseline="-25000" dirty="0">
                <a:solidFill>
                  <a:srgbClr val="201100"/>
                </a:solidFill>
                <a:latin typeface="Arial" panose="020B0604020202020204" pitchFamily="34" charset="0"/>
                <a:cs typeface="Arial" panose="020B0604020202020204" pitchFamily="34" charset="0"/>
              </a:rPr>
              <a:t> </a:t>
            </a:r>
            <a:r>
              <a:rPr lang="en-US" dirty="0">
                <a:solidFill>
                  <a:srgbClr val="201100"/>
                </a:solidFill>
                <a:latin typeface="Arial" panose="020B0604020202020204" pitchFamily="34" charset="0"/>
                <a:cs typeface="Arial" panose="020B0604020202020204" pitchFamily="34" charset="0"/>
              </a:rPr>
              <a:t>[E]</a:t>
            </a:r>
            <a:r>
              <a:rPr lang="en-US" baseline="-25000" dirty="0">
                <a:solidFill>
                  <a:srgbClr val="201100"/>
                </a:solidFill>
                <a:latin typeface="Arial" panose="020B0604020202020204" pitchFamily="34" charset="0"/>
                <a:cs typeface="Arial" panose="020B0604020202020204" pitchFamily="34" charset="0"/>
              </a:rPr>
              <a:t>total</a:t>
            </a:r>
            <a:endParaRPr lang="fr-CH" dirty="0">
              <a:solidFill>
                <a:srgbClr val="201100"/>
              </a:solidFill>
            </a:endParaRPr>
          </a:p>
        </p:txBody>
      </p:sp>
    </p:spTree>
    <p:extLst>
      <p:ext uri="{BB962C8B-B14F-4D97-AF65-F5344CB8AC3E}">
        <p14:creationId xmlns:p14="http://schemas.microsoft.com/office/powerpoint/2010/main" val="639339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26E123-A151-4C6B-94FF-731AA6832853}"/>
              </a:ext>
            </a:extLst>
          </p:cNvPr>
          <p:cNvSpPr txBox="1"/>
          <p:nvPr/>
        </p:nvSpPr>
        <p:spPr>
          <a:xfrm>
            <a:off x="421574" y="421574"/>
            <a:ext cx="4275117"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Michaelis-Menten equation</a:t>
            </a:r>
          </a:p>
        </p:txBody>
      </p:sp>
      <p:sp>
        <p:nvSpPr>
          <p:cNvPr id="16" name="TextBox 15">
            <a:extLst>
              <a:ext uri="{FF2B5EF4-FFF2-40B4-BE49-F238E27FC236}">
                <a16:creationId xmlns:a16="http://schemas.microsoft.com/office/drawing/2014/main" id="{D836AED3-22F9-4892-90DD-59CD47369CB6}"/>
              </a:ext>
            </a:extLst>
          </p:cNvPr>
          <p:cNvSpPr txBox="1"/>
          <p:nvPr/>
        </p:nvSpPr>
        <p:spPr>
          <a:xfrm>
            <a:off x="1445665" y="1291324"/>
            <a:ext cx="675409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rate of ES formation = rate of ES destruction</a:t>
            </a:r>
          </a:p>
        </p:txBody>
      </p:sp>
      <p:sp>
        <p:nvSpPr>
          <p:cNvPr id="17" name="TextBox 16">
            <a:extLst>
              <a:ext uri="{FF2B5EF4-FFF2-40B4-BE49-F238E27FC236}">
                <a16:creationId xmlns:a16="http://schemas.microsoft.com/office/drawing/2014/main" id="{1BA51C3D-7825-472E-AB9F-347178D8C2F0}"/>
              </a:ext>
            </a:extLst>
          </p:cNvPr>
          <p:cNvSpPr txBox="1"/>
          <p:nvPr/>
        </p:nvSpPr>
        <p:spPr>
          <a:xfrm>
            <a:off x="2610436" y="1842246"/>
            <a:ext cx="675409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[E] [S] = k</a:t>
            </a:r>
            <a:r>
              <a:rPr lang="en-US" baseline="-25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[ES] + </a:t>
            </a:r>
            <a:r>
              <a:rPr lang="en-US" dirty="0" err="1">
                <a:latin typeface="Arial" panose="020B0604020202020204" pitchFamily="34" charset="0"/>
                <a:cs typeface="Arial" panose="020B0604020202020204" pitchFamily="34" charset="0"/>
              </a:rPr>
              <a:t>k</a:t>
            </a:r>
            <a:r>
              <a:rPr lang="en-US" baseline="-25000" dirty="0" err="1">
                <a:latin typeface="Arial" panose="020B0604020202020204" pitchFamily="34" charset="0"/>
                <a:cs typeface="Arial" panose="020B0604020202020204" pitchFamily="34" charset="0"/>
              </a:rPr>
              <a:t>cat</a:t>
            </a:r>
            <a:r>
              <a:rPr lang="en-US" dirty="0">
                <a:latin typeface="Arial" panose="020B0604020202020204" pitchFamily="34" charset="0"/>
                <a:cs typeface="Arial" panose="020B0604020202020204" pitchFamily="34" charset="0"/>
              </a:rPr>
              <a:t> [ES] </a:t>
            </a:r>
          </a:p>
        </p:txBody>
      </p:sp>
      <p:sp>
        <p:nvSpPr>
          <p:cNvPr id="18" name="TextBox 17">
            <a:extLst>
              <a:ext uri="{FF2B5EF4-FFF2-40B4-BE49-F238E27FC236}">
                <a16:creationId xmlns:a16="http://schemas.microsoft.com/office/drawing/2014/main" id="{B55AD0D3-FF5B-42E9-980B-9FF55DE5FFA5}"/>
              </a:ext>
            </a:extLst>
          </p:cNvPr>
          <p:cNvSpPr txBox="1"/>
          <p:nvPr/>
        </p:nvSpPr>
        <p:spPr>
          <a:xfrm>
            <a:off x="7645729" y="393201"/>
            <a:ext cx="4217758" cy="523220"/>
          </a:xfrm>
          <a:prstGeom prst="rect">
            <a:avLst/>
          </a:prstGeom>
          <a:noFill/>
        </p:spPr>
        <p:txBody>
          <a:bodyPr wrap="none" rtlCol="0">
            <a:spAutoFit/>
          </a:bodyPr>
          <a:lstStyle/>
          <a:p>
            <a:r>
              <a:rPr lang="fr-CH" sz="2800" dirty="0">
                <a:latin typeface="Arial" panose="020B0604020202020204" pitchFamily="34" charset="0"/>
                <a:cs typeface="Arial" panose="020B0604020202020204" pitchFamily="34" charset="0"/>
              </a:rPr>
              <a:t>E + S         ES        E + P</a:t>
            </a:r>
          </a:p>
        </p:txBody>
      </p:sp>
      <p:cxnSp>
        <p:nvCxnSpPr>
          <p:cNvPr id="19" name="Straight Arrow Connector 18">
            <a:extLst>
              <a:ext uri="{FF2B5EF4-FFF2-40B4-BE49-F238E27FC236}">
                <a16:creationId xmlns:a16="http://schemas.microsoft.com/office/drawing/2014/main" id="{0FAEC54D-92F2-487D-A1B5-4B8401B69EFC}"/>
              </a:ext>
            </a:extLst>
          </p:cNvPr>
          <p:cNvCxnSpPr/>
          <p:nvPr/>
        </p:nvCxnSpPr>
        <p:spPr>
          <a:xfrm>
            <a:off x="10097984" y="654811"/>
            <a:ext cx="552203"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26CBCD7-B0C3-4067-8D17-A73F6F0DAA2E}"/>
              </a:ext>
            </a:extLst>
          </p:cNvPr>
          <p:cNvCxnSpPr/>
          <p:nvPr/>
        </p:nvCxnSpPr>
        <p:spPr>
          <a:xfrm>
            <a:off x="8771905" y="587517"/>
            <a:ext cx="552203"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C44B22C-01AF-48FB-9D0E-087D38BEA53F}"/>
              </a:ext>
            </a:extLst>
          </p:cNvPr>
          <p:cNvCxnSpPr/>
          <p:nvPr/>
        </p:nvCxnSpPr>
        <p:spPr>
          <a:xfrm>
            <a:off x="8777843" y="728042"/>
            <a:ext cx="552203" cy="0"/>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196F461-1E43-4B38-93A1-0FCF0F021884}"/>
              </a:ext>
            </a:extLst>
          </p:cNvPr>
          <p:cNvSpPr txBox="1"/>
          <p:nvPr/>
        </p:nvSpPr>
        <p:spPr>
          <a:xfrm>
            <a:off x="10097984" y="279740"/>
            <a:ext cx="434734" cy="307777"/>
          </a:xfrm>
          <a:prstGeom prst="rect">
            <a:avLst/>
          </a:prstGeom>
          <a:noFill/>
        </p:spPr>
        <p:txBody>
          <a:bodyPr wrap="none" rtlCol="0">
            <a:spAutoFit/>
          </a:bodyPr>
          <a:lstStyle/>
          <a:p>
            <a:r>
              <a:rPr lang="fr-CH" sz="1400" dirty="0" err="1">
                <a:latin typeface="Arial" panose="020B0604020202020204" pitchFamily="34" charset="0"/>
                <a:cs typeface="Arial" panose="020B0604020202020204" pitchFamily="34" charset="0"/>
              </a:rPr>
              <a:t>k</a:t>
            </a:r>
            <a:r>
              <a:rPr lang="fr-CH" sz="1400" baseline="-25000" dirty="0" err="1">
                <a:latin typeface="Arial" panose="020B0604020202020204" pitchFamily="34" charset="0"/>
                <a:cs typeface="Arial" panose="020B0604020202020204" pitchFamily="34" charset="0"/>
              </a:rPr>
              <a:t>cat</a:t>
            </a:r>
            <a:endParaRPr lang="fr-CH" sz="14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2B8421E-8BF0-42FB-A709-DF47D33475E3}"/>
              </a:ext>
            </a:extLst>
          </p:cNvPr>
          <p:cNvSpPr txBox="1"/>
          <p:nvPr/>
        </p:nvSpPr>
        <p:spPr>
          <a:xfrm>
            <a:off x="8877126" y="231887"/>
            <a:ext cx="341760" cy="307777"/>
          </a:xfrm>
          <a:prstGeom prst="rect">
            <a:avLst/>
          </a:prstGeom>
          <a:noFill/>
        </p:spPr>
        <p:txBody>
          <a:bodyPr wrap="none" rtlCol="0">
            <a:spAutoFit/>
          </a:bodyPr>
          <a:lstStyle/>
          <a:p>
            <a:r>
              <a:rPr lang="fr-CH" sz="1400" dirty="0">
                <a:latin typeface="Arial" panose="020B0604020202020204" pitchFamily="34" charset="0"/>
                <a:cs typeface="Arial" panose="020B0604020202020204" pitchFamily="34" charset="0"/>
              </a:rPr>
              <a:t>k</a:t>
            </a:r>
            <a:r>
              <a:rPr lang="fr-CH" sz="1400" baseline="-25000" dirty="0">
                <a:latin typeface="Arial" panose="020B0604020202020204" pitchFamily="34" charset="0"/>
                <a:cs typeface="Arial" panose="020B0604020202020204" pitchFamily="34" charset="0"/>
              </a:rPr>
              <a:t>1</a:t>
            </a:r>
            <a:endParaRPr lang="fr-CH" sz="14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54C17614-6EF7-410B-AE02-81509E67ADBF}"/>
              </a:ext>
            </a:extLst>
          </p:cNvPr>
          <p:cNvSpPr txBox="1"/>
          <p:nvPr/>
        </p:nvSpPr>
        <p:spPr>
          <a:xfrm>
            <a:off x="8894615" y="749168"/>
            <a:ext cx="381836" cy="307777"/>
          </a:xfrm>
          <a:prstGeom prst="rect">
            <a:avLst/>
          </a:prstGeom>
          <a:noFill/>
        </p:spPr>
        <p:txBody>
          <a:bodyPr wrap="none" rtlCol="0">
            <a:spAutoFit/>
          </a:bodyPr>
          <a:lstStyle/>
          <a:p>
            <a:r>
              <a:rPr lang="fr-CH" sz="1400" dirty="0">
                <a:latin typeface="Arial" panose="020B0604020202020204" pitchFamily="34" charset="0"/>
                <a:cs typeface="Arial" panose="020B0604020202020204" pitchFamily="34" charset="0"/>
              </a:rPr>
              <a:t>k</a:t>
            </a:r>
            <a:r>
              <a:rPr lang="fr-CH" sz="1400" baseline="-25000" dirty="0">
                <a:latin typeface="Arial" panose="020B0604020202020204" pitchFamily="34" charset="0"/>
                <a:cs typeface="Arial" panose="020B0604020202020204" pitchFamily="34" charset="0"/>
              </a:rPr>
              <a:t>-1</a:t>
            </a:r>
            <a:endParaRPr lang="fr-CH" sz="14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3085AFB-FE71-4394-8FDA-76440FECF04B}"/>
              </a:ext>
            </a:extLst>
          </p:cNvPr>
          <p:cNvSpPr/>
          <p:nvPr/>
        </p:nvSpPr>
        <p:spPr>
          <a:xfrm>
            <a:off x="7566561" y="212614"/>
            <a:ext cx="4385953" cy="88439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006CEF3-2964-49E0-B51B-800D1DB98A1A}"/>
                  </a:ext>
                </a:extLst>
              </p:cNvPr>
              <p:cNvSpPr txBox="1"/>
              <p:nvPr/>
            </p:nvSpPr>
            <p:spPr>
              <a:xfrm>
                <a:off x="2062192" y="2349190"/>
                <a:ext cx="3459678" cy="6701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cs typeface="Arial" panose="020B0604020202020204" pitchFamily="34" charset="0"/>
                            </a:rPr>
                          </m:ctrlPr>
                        </m:fPr>
                        <m:num>
                          <m:d>
                            <m:dPr>
                              <m:begChr m:val="["/>
                              <m:endChr m:val="]"/>
                              <m:ctrlPr>
                                <a:rPr lang="en-US" i="1" smtClean="0">
                                  <a:latin typeface="Cambria Math" panose="02040503050406030204" pitchFamily="18" charset="0"/>
                                  <a:cs typeface="Arial" panose="020B0604020202020204" pitchFamily="34" charset="0"/>
                                </a:rPr>
                              </m:ctrlPr>
                            </m:dPr>
                            <m:e>
                              <m:r>
                                <m:rPr>
                                  <m:nor/>
                                </m:rPr>
                                <a:rPr lang="fr-CH" b="0" i="0" smtClean="0">
                                  <a:latin typeface="Arial" panose="020B0604020202020204" pitchFamily="34" charset="0"/>
                                  <a:cs typeface="Arial" panose="020B0604020202020204" pitchFamily="34" charset="0"/>
                                </a:rPr>
                                <m:t>E</m:t>
                              </m:r>
                            </m:e>
                          </m:d>
                          <m:r>
                            <m:rPr>
                              <m:nor/>
                            </m:rPr>
                            <a:rPr lang="fr-CH" b="0" i="0" smtClean="0">
                              <a:latin typeface="Arial" panose="020B0604020202020204" pitchFamily="34" charset="0"/>
                              <a:cs typeface="Arial" panose="020B0604020202020204" pitchFamily="34" charset="0"/>
                            </a:rPr>
                            <m:t> </m:t>
                          </m:r>
                          <m:d>
                            <m:dPr>
                              <m:begChr m:val="["/>
                              <m:endChr m:val="]"/>
                              <m:ctrlPr>
                                <a:rPr lang="fr-CH" b="0" i="1" smtClean="0">
                                  <a:latin typeface="Cambria Math" panose="02040503050406030204" pitchFamily="18" charset="0"/>
                                  <a:cs typeface="Arial" panose="020B0604020202020204" pitchFamily="34" charset="0"/>
                                </a:rPr>
                              </m:ctrlPr>
                            </m:dPr>
                            <m:e>
                              <m:r>
                                <m:rPr>
                                  <m:nor/>
                                </m:rPr>
                                <a:rPr lang="fr-CH" b="0" i="0" smtClean="0">
                                  <a:latin typeface="Arial" panose="020B0604020202020204" pitchFamily="34" charset="0"/>
                                  <a:cs typeface="Arial" panose="020B0604020202020204" pitchFamily="34" charset="0"/>
                                </a:rPr>
                                <m:t>S</m:t>
                              </m:r>
                            </m:e>
                          </m:d>
                        </m:num>
                        <m:den>
                          <m:d>
                            <m:dPr>
                              <m:begChr m:val="["/>
                              <m:endChr m:val="]"/>
                              <m:ctrlPr>
                                <a:rPr lang="en-US" i="1" smtClean="0">
                                  <a:latin typeface="Cambria Math" panose="02040503050406030204" pitchFamily="18" charset="0"/>
                                  <a:cs typeface="Arial" panose="020B0604020202020204" pitchFamily="34" charset="0"/>
                                </a:rPr>
                              </m:ctrlPr>
                            </m:dPr>
                            <m:e>
                              <m:r>
                                <m:rPr>
                                  <m:nor/>
                                </m:rPr>
                                <a:rPr lang="fr-CH" b="0" i="0" smtClean="0">
                                  <a:latin typeface="Arial" panose="020B0604020202020204" pitchFamily="34" charset="0"/>
                                  <a:cs typeface="Arial" panose="020B0604020202020204" pitchFamily="34" charset="0"/>
                                </a:rPr>
                                <m:t>ES</m:t>
                              </m:r>
                            </m:e>
                          </m:d>
                        </m:den>
                      </m:f>
                      <m:r>
                        <m:rPr>
                          <m:nor/>
                        </m:rPr>
                        <a:rPr lang="fr-CH" b="0" i="0" smtClean="0">
                          <a:latin typeface="Cambria Math" panose="02040503050406030204" pitchFamily="18" charset="0"/>
                          <a:cs typeface="Arial" panose="020B0604020202020204" pitchFamily="34" charset="0"/>
                        </a:rPr>
                        <m:t> </m:t>
                      </m:r>
                      <m:r>
                        <m:rPr>
                          <m:nor/>
                        </m:rPr>
                        <a:rPr lang="fr-CH" b="0" i="0" smtClean="0">
                          <a:latin typeface="Arial" panose="020B0604020202020204" pitchFamily="34" charset="0"/>
                          <a:cs typeface="Arial" panose="020B0604020202020204" pitchFamily="34" charset="0"/>
                        </a:rPr>
                        <m:t>= </m:t>
                      </m:r>
                      <m:f>
                        <m:fPr>
                          <m:ctrlPr>
                            <a:rPr lang="fr-CH" b="0" i="1" smtClean="0">
                              <a:latin typeface="Cambria Math" panose="02040503050406030204" pitchFamily="18" charset="0"/>
                              <a:cs typeface="Arial" panose="020B0604020202020204" pitchFamily="34" charset="0"/>
                            </a:rPr>
                          </m:ctrlPr>
                        </m:fPr>
                        <m:num>
                          <m:r>
                            <m:rPr>
                              <m:nor/>
                            </m:rPr>
                            <a:rPr lang="en-US"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cat</m:t>
                          </m:r>
                          <m:r>
                            <m:rPr>
                              <m:nor/>
                            </m:rPr>
                            <a:rPr lang="fr-CH" b="0" i="0" baseline="-25000" dirty="0" smtClean="0">
                              <a:latin typeface="Arial" panose="020B0604020202020204" pitchFamily="34" charset="0"/>
                              <a:cs typeface="Arial" panose="020B0604020202020204" pitchFamily="34" charset="0"/>
                            </a:rPr>
                            <m:t> </m:t>
                          </m:r>
                          <m:r>
                            <m:rPr>
                              <m:nor/>
                            </m:rPr>
                            <a:rPr lang="fr-CH" b="0" i="0" smtClean="0">
                              <a:latin typeface="Arial" panose="020B0604020202020204" pitchFamily="34" charset="0"/>
                              <a:cs typeface="Arial" panose="020B0604020202020204" pitchFamily="34" charset="0"/>
                            </a:rPr>
                            <m:t>+ </m:t>
                          </m:r>
                          <m:r>
                            <m:rPr>
                              <m:nor/>
                            </m:rPr>
                            <a:rPr lang="en-US"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−1</m:t>
                          </m:r>
                        </m:num>
                        <m:den>
                          <m:r>
                            <m:rPr>
                              <m:nor/>
                            </m:rPr>
                            <a:rPr lang="en-US"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1</m:t>
                          </m:r>
                        </m:den>
                      </m:f>
                    </m:oMath>
                  </m:oMathPara>
                </a14:m>
                <a:endParaRPr lang="en-US" dirty="0">
                  <a:latin typeface="Arial" panose="020B0604020202020204" pitchFamily="34" charset="0"/>
                  <a:cs typeface="Arial" panose="020B0604020202020204" pitchFamily="34" charset="0"/>
                </a:endParaRPr>
              </a:p>
            </p:txBody>
          </p:sp>
        </mc:Choice>
        <mc:Fallback xmlns="">
          <p:sp>
            <p:nvSpPr>
              <p:cNvPr id="25" name="TextBox 24">
                <a:extLst>
                  <a:ext uri="{FF2B5EF4-FFF2-40B4-BE49-F238E27FC236}">
                    <a16:creationId xmlns:a16="http://schemas.microsoft.com/office/drawing/2014/main" id="{3006CEF3-2964-49E0-B51B-800D1DB98A1A}"/>
                  </a:ext>
                </a:extLst>
              </p:cNvPr>
              <p:cNvSpPr txBox="1">
                <a:spLocks noRot="1" noChangeAspect="1" noMove="1" noResize="1" noEditPoints="1" noAdjustHandles="1" noChangeArrowheads="1" noChangeShapeType="1" noTextEdit="1"/>
              </p:cNvSpPr>
              <p:nvPr/>
            </p:nvSpPr>
            <p:spPr>
              <a:xfrm>
                <a:off x="2062192" y="2349190"/>
                <a:ext cx="3459678" cy="670183"/>
              </a:xfrm>
              <a:prstGeom prst="rect">
                <a:avLst/>
              </a:prstGeom>
              <a:blipFill>
                <a:blip r:embed="rId3"/>
                <a:stretch>
                  <a:fillRect/>
                </a:stretch>
              </a:blipFill>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3CB4513E-74D4-4A9A-99E3-35784EA352E1}"/>
                  </a:ext>
                </a:extLst>
              </p:cNvPr>
              <p:cNvSpPr txBox="1"/>
              <p:nvPr/>
            </p:nvSpPr>
            <p:spPr>
              <a:xfrm>
                <a:off x="2637804" y="3223651"/>
                <a:ext cx="6410202" cy="614977"/>
              </a:xfrm>
              <a:prstGeom prst="rect">
                <a:avLst/>
              </a:prstGeom>
              <a:noFill/>
            </p:spPr>
            <p:txBody>
              <a:bodyPr wrap="square" rtlCol="0">
                <a:spAutoFit/>
              </a:bodyPr>
              <a:lstStyle/>
              <a:p>
                <a14:m>
                  <m:oMath xmlns:m="http://schemas.openxmlformats.org/officeDocument/2006/math">
                    <m:f>
                      <m:fPr>
                        <m:ctrlPr>
                          <a:rPr lang="en-US" i="1" smtClean="0">
                            <a:latin typeface="Cambria Math" panose="02040503050406030204" pitchFamily="18" charset="0"/>
                            <a:cs typeface="Arial" panose="020B0604020202020204" pitchFamily="34" charset="0"/>
                          </a:rPr>
                        </m:ctrlPr>
                      </m:fPr>
                      <m:num>
                        <m:d>
                          <m:dPr>
                            <m:begChr m:val="["/>
                            <m:endChr m:val="]"/>
                            <m:ctrlPr>
                              <a:rPr lang="en-US" i="1" smtClean="0">
                                <a:latin typeface="Cambria Math" panose="02040503050406030204" pitchFamily="18" charset="0"/>
                                <a:cs typeface="Arial" panose="020B0604020202020204" pitchFamily="34" charset="0"/>
                              </a:rPr>
                            </m:ctrlPr>
                          </m:dPr>
                          <m:e>
                            <m:r>
                              <m:rPr>
                                <m:nor/>
                              </m:rPr>
                              <a:rPr lang="fr-CH" i="0" smtClean="0">
                                <a:latin typeface="Arial" panose="020B0604020202020204" pitchFamily="34" charset="0"/>
                                <a:cs typeface="Arial" panose="020B0604020202020204" pitchFamily="34" charset="0"/>
                              </a:rPr>
                              <m:t>E</m:t>
                            </m:r>
                          </m:e>
                        </m:d>
                        <m:r>
                          <m:rPr>
                            <m:nor/>
                          </m:rPr>
                          <a:rPr lang="fr-CH" i="0" smtClean="0">
                            <a:latin typeface="Arial" panose="020B0604020202020204" pitchFamily="34" charset="0"/>
                            <a:cs typeface="Arial" panose="020B0604020202020204" pitchFamily="34" charset="0"/>
                          </a:rPr>
                          <m:t> </m:t>
                        </m:r>
                        <m:d>
                          <m:dPr>
                            <m:begChr m:val="["/>
                            <m:endChr m:val="]"/>
                            <m:ctrlPr>
                              <a:rPr lang="fr-CH" i="1" smtClean="0">
                                <a:latin typeface="Cambria Math" panose="02040503050406030204" pitchFamily="18" charset="0"/>
                                <a:cs typeface="Arial" panose="020B0604020202020204" pitchFamily="34" charset="0"/>
                              </a:rPr>
                            </m:ctrlPr>
                          </m:dPr>
                          <m:e>
                            <m:r>
                              <m:rPr>
                                <m:nor/>
                              </m:rPr>
                              <a:rPr lang="fr-CH" i="0" smtClean="0">
                                <a:latin typeface="Arial" panose="020B0604020202020204" pitchFamily="34" charset="0"/>
                                <a:cs typeface="Arial" panose="020B0604020202020204" pitchFamily="34" charset="0"/>
                              </a:rPr>
                              <m:t>S</m:t>
                            </m:r>
                          </m:e>
                        </m:d>
                      </m:num>
                      <m:den>
                        <m:d>
                          <m:dPr>
                            <m:begChr m:val="["/>
                            <m:endChr m:val="]"/>
                            <m:ctrlPr>
                              <a:rPr lang="en-US" i="1" smtClean="0">
                                <a:latin typeface="Cambria Math" panose="02040503050406030204" pitchFamily="18" charset="0"/>
                                <a:cs typeface="Arial" panose="020B0604020202020204" pitchFamily="34" charset="0"/>
                              </a:rPr>
                            </m:ctrlPr>
                          </m:dPr>
                          <m:e>
                            <m:r>
                              <m:rPr>
                                <m:nor/>
                              </m:rPr>
                              <a:rPr lang="fr-CH" i="0" smtClean="0">
                                <a:latin typeface="Arial" panose="020B0604020202020204" pitchFamily="34" charset="0"/>
                                <a:cs typeface="Arial" panose="020B0604020202020204" pitchFamily="34" charset="0"/>
                              </a:rPr>
                              <m:t>ES</m:t>
                            </m:r>
                          </m:e>
                        </m:d>
                      </m:den>
                    </m:f>
                    <m:r>
                      <m:rPr>
                        <m:nor/>
                      </m:rPr>
                      <a:rPr lang="fr-CH" i="0" smtClean="0">
                        <a:latin typeface="Cambria Math" panose="02040503050406030204" pitchFamily="18" charset="0"/>
                        <a:cs typeface="Arial" panose="020B0604020202020204" pitchFamily="34" charset="0"/>
                      </a:rPr>
                      <m:t> </m:t>
                    </m:r>
                    <m:r>
                      <m:rPr>
                        <m:nor/>
                      </m:rPr>
                      <a:rPr lang="fr-CH" i="0" smtClean="0">
                        <a:latin typeface="Arial" panose="020B0604020202020204" pitchFamily="34" charset="0"/>
                        <a:cs typeface="Arial" panose="020B0604020202020204" pitchFamily="34" charset="0"/>
                      </a:rPr>
                      <m:t>= </m:t>
                    </m:r>
                    <m:r>
                      <m:rPr>
                        <m:nor/>
                      </m:rPr>
                      <a:rPr lang="fr-CH" b="1" i="0" smtClean="0">
                        <a:latin typeface="Arial" panose="020B0604020202020204" pitchFamily="34" charset="0"/>
                        <a:cs typeface="Arial" panose="020B0604020202020204" pitchFamily="34" charset="0"/>
                      </a:rPr>
                      <m:t>K</m:t>
                    </m:r>
                    <m:r>
                      <m:rPr>
                        <m:nor/>
                      </m:rPr>
                      <a:rPr lang="fr-CH" b="1" i="0" baseline="-25000" dirty="0" smtClean="0">
                        <a:latin typeface="Arial" panose="020B0604020202020204" pitchFamily="34" charset="0"/>
                        <a:cs typeface="Arial" panose="020B0604020202020204" pitchFamily="34" charset="0"/>
                      </a:rPr>
                      <m:t>m</m:t>
                    </m:r>
                  </m:oMath>
                </a14:m>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sym typeface="Wingdings" pitchFamily="2" charset="2"/>
                  </a:rPr>
                  <a:t> </a:t>
                </a:r>
                <a:r>
                  <a:rPr lang="en-US" dirty="0">
                    <a:latin typeface="Arial" panose="020B0604020202020204" pitchFamily="34" charset="0"/>
                    <a:cs typeface="Arial" panose="020B0604020202020204" pitchFamily="34" charset="0"/>
                  </a:rPr>
                  <a:t>Michaelis constant</a:t>
                </a:r>
              </a:p>
            </p:txBody>
          </p:sp>
        </mc:Choice>
        <mc:Fallback xmlns="">
          <p:sp>
            <p:nvSpPr>
              <p:cNvPr id="26" name="TextBox 25">
                <a:extLst>
                  <a:ext uri="{FF2B5EF4-FFF2-40B4-BE49-F238E27FC236}">
                    <a16:creationId xmlns:a16="http://schemas.microsoft.com/office/drawing/2014/main" id="{3CB4513E-74D4-4A9A-99E3-35784EA352E1}"/>
                  </a:ext>
                </a:extLst>
              </p:cNvPr>
              <p:cNvSpPr txBox="1">
                <a:spLocks noRot="1" noChangeAspect="1" noMove="1" noResize="1" noEditPoints="1" noAdjustHandles="1" noChangeArrowheads="1" noChangeShapeType="1" noTextEdit="1"/>
              </p:cNvSpPr>
              <p:nvPr/>
            </p:nvSpPr>
            <p:spPr>
              <a:xfrm>
                <a:off x="2637804" y="3223651"/>
                <a:ext cx="6410202" cy="614977"/>
              </a:xfrm>
              <a:prstGeom prst="rect">
                <a:avLst/>
              </a:prstGeom>
              <a:blipFill>
                <a:blip r:embed="rId4"/>
                <a:stretch>
                  <a:fillRect t="-2000"/>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72F08155-3407-4C44-819A-FD35F54AC099}"/>
              </a:ext>
            </a:extLst>
          </p:cNvPr>
          <p:cNvSpPr txBox="1"/>
          <p:nvPr/>
        </p:nvSpPr>
        <p:spPr>
          <a:xfrm>
            <a:off x="792770" y="1291324"/>
            <a:ext cx="551708"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(1)</a:t>
            </a:r>
          </a:p>
        </p:txBody>
      </p:sp>
      <p:sp>
        <p:nvSpPr>
          <p:cNvPr id="28" name="TextBox 27">
            <a:extLst>
              <a:ext uri="{FF2B5EF4-FFF2-40B4-BE49-F238E27FC236}">
                <a16:creationId xmlns:a16="http://schemas.microsoft.com/office/drawing/2014/main" id="{1ABD4AF1-8DC9-414F-B2CF-FC18B29F0B28}"/>
              </a:ext>
            </a:extLst>
          </p:cNvPr>
          <p:cNvSpPr txBox="1"/>
          <p:nvPr/>
        </p:nvSpPr>
        <p:spPr>
          <a:xfrm>
            <a:off x="893957" y="4179878"/>
            <a:ext cx="551708"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(2)</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9B61892E-4CEC-4A79-A45C-940D82B6CD1A}"/>
                  </a:ext>
                </a:extLst>
              </p:cNvPr>
              <p:cNvSpPr txBox="1"/>
              <p:nvPr/>
            </p:nvSpPr>
            <p:spPr>
              <a:xfrm>
                <a:off x="1213107" y="4029453"/>
                <a:ext cx="3459678" cy="6701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cs typeface="Arial" panose="020B0604020202020204" pitchFamily="34" charset="0"/>
                            </a:rPr>
                          </m:ctrlPr>
                        </m:fPr>
                        <m:num>
                          <m:r>
                            <m:rPr>
                              <m:nor/>
                            </m:rPr>
                            <a:rPr lang="fr-CH" b="0" i="0" smtClean="0">
                              <a:latin typeface="Arial" panose="020B0604020202020204" pitchFamily="34" charset="0"/>
                              <a:cs typeface="Arial" panose="020B0604020202020204" pitchFamily="34" charset="0"/>
                            </a:rPr>
                            <m:t>(</m:t>
                          </m:r>
                          <m:r>
                            <m:rPr>
                              <m:nor/>
                            </m:rPr>
                            <a:rPr lang="en-US" i="0" dirty="0">
                              <a:latin typeface="Arial" panose="020B0604020202020204" pitchFamily="34" charset="0"/>
                              <a:cs typeface="Arial" panose="020B0604020202020204" pitchFamily="34" charset="0"/>
                            </a:rPr>
                            <m:t>[</m:t>
                          </m:r>
                          <m:r>
                            <m:rPr>
                              <m:nor/>
                            </m:rPr>
                            <a:rPr lang="en-US" i="0" dirty="0">
                              <a:latin typeface="Arial" panose="020B0604020202020204" pitchFamily="34" charset="0"/>
                              <a:cs typeface="Arial" panose="020B0604020202020204" pitchFamily="34" charset="0"/>
                            </a:rPr>
                            <m:t>E</m:t>
                          </m:r>
                          <m:r>
                            <m:rPr>
                              <m:nor/>
                            </m:rPr>
                            <a:rPr lang="en-US" i="0" dirty="0">
                              <a:latin typeface="Arial" panose="020B0604020202020204" pitchFamily="34" charset="0"/>
                              <a:cs typeface="Arial" panose="020B0604020202020204" pitchFamily="34" charset="0"/>
                            </a:rPr>
                            <m:t>]</m:t>
                          </m:r>
                          <m:r>
                            <m:rPr>
                              <m:nor/>
                            </m:rPr>
                            <a:rPr lang="en-US" i="0" baseline="-25000" dirty="0">
                              <a:latin typeface="Arial" panose="020B0604020202020204" pitchFamily="34" charset="0"/>
                              <a:cs typeface="Arial" panose="020B0604020202020204" pitchFamily="34" charset="0"/>
                            </a:rPr>
                            <m:t>total</m:t>
                          </m:r>
                          <m:r>
                            <m:rPr>
                              <m:nor/>
                            </m:rPr>
                            <a:rPr lang="fr-CH" b="0" i="0" dirty="0" smtClean="0">
                              <a:latin typeface="Arial" panose="020B0604020202020204" pitchFamily="34" charset="0"/>
                              <a:cs typeface="Arial" panose="020B0604020202020204" pitchFamily="34" charset="0"/>
                            </a:rPr>
                            <m:t> −</m:t>
                          </m:r>
                          <m:r>
                            <m:rPr>
                              <m:nor/>
                            </m:rPr>
                            <a:rPr lang="en-US" i="0" dirty="0">
                              <a:latin typeface="Arial" panose="020B0604020202020204" pitchFamily="34" charset="0"/>
                              <a:cs typeface="Arial" panose="020B0604020202020204" pitchFamily="34" charset="0"/>
                            </a:rPr>
                            <m:t> [</m:t>
                          </m:r>
                          <m:r>
                            <m:rPr>
                              <m:nor/>
                            </m:rPr>
                            <a:rPr lang="en-US" i="0" dirty="0">
                              <a:latin typeface="Arial" panose="020B0604020202020204" pitchFamily="34" charset="0"/>
                              <a:cs typeface="Arial" panose="020B0604020202020204" pitchFamily="34" charset="0"/>
                            </a:rPr>
                            <m:t>ES</m:t>
                          </m:r>
                          <m:r>
                            <m:rPr>
                              <m:nor/>
                            </m:rPr>
                            <a:rPr lang="en-US" i="0" dirty="0">
                              <a:latin typeface="Arial" panose="020B0604020202020204" pitchFamily="34" charset="0"/>
                              <a:cs typeface="Arial" panose="020B0604020202020204" pitchFamily="34" charset="0"/>
                            </a:rPr>
                            <m:t>]</m:t>
                          </m:r>
                          <m:r>
                            <m:rPr>
                              <m:nor/>
                            </m:rPr>
                            <a:rPr lang="fr-CH" b="0" i="0" dirty="0" smtClean="0">
                              <a:latin typeface="Arial" panose="020B0604020202020204" pitchFamily="34" charset="0"/>
                              <a:cs typeface="Arial" panose="020B0604020202020204" pitchFamily="34" charset="0"/>
                            </a:rPr>
                            <m:t>) </m:t>
                          </m:r>
                          <m:d>
                            <m:dPr>
                              <m:begChr m:val="["/>
                              <m:endChr m:val="]"/>
                              <m:ctrlPr>
                                <a:rPr lang="fr-CH" i="1" smtClean="0">
                                  <a:latin typeface="Cambria Math" panose="02040503050406030204" pitchFamily="18" charset="0"/>
                                  <a:cs typeface="Arial" panose="020B0604020202020204" pitchFamily="34" charset="0"/>
                                </a:rPr>
                              </m:ctrlPr>
                            </m:dPr>
                            <m:e>
                              <m:r>
                                <m:rPr>
                                  <m:nor/>
                                </m:rPr>
                                <a:rPr lang="fr-CH" i="0" smtClean="0">
                                  <a:latin typeface="Arial" panose="020B0604020202020204" pitchFamily="34" charset="0"/>
                                  <a:cs typeface="Arial" panose="020B0604020202020204" pitchFamily="34" charset="0"/>
                                </a:rPr>
                                <m:t>S</m:t>
                              </m:r>
                            </m:e>
                          </m:d>
                        </m:num>
                        <m:den>
                          <m:d>
                            <m:dPr>
                              <m:begChr m:val="["/>
                              <m:endChr m:val="]"/>
                              <m:ctrlPr>
                                <a:rPr lang="en-US" i="1" smtClean="0">
                                  <a:latin typeface="Cambria Math" panose="02040503050406030204" pitchFamily="18" charset="0"/>
                                  <a:cs typeface="Arial" panose="020B0604020202020204" pitchFamily="34" charset="0"/>
                                </a:rPr>
                              </m:ctrlPr>
                            </m:dPr>
                            <m:e>
                              <m:r>
                                <m:rPr>
                                  <m:nor/>
                                </m:rPr>
                                <a:rPr lang="fr-CH" i="0" smtClean="0">
                                  <a:latin typeface="Arial" panose="020B0604020202020204" pitchFamily="34" charset="0"/>
                                  <a:cs typeface="Arial" panose="020B0604020202020204" pitchFamily="34" charset="0"/>
                                </a:rPr>
                                <m:t>ES</m:t>
                              </m:r>
                            </m:e>
                          </m:d>
                        </m:den>
                      </m:f>
                      <m:r>
                        <m:rPr>
                          <m:nor/>
                        </m:rPr>
                        <a:rPr lang="fr-CH" i="0" smtClean="0">
                          <a:latin typeface="Arial" panose="020B0604020202020204" pitchFamily="34" charset="0"/>
                          <a:cs typeface="Arial" panose="020B0604020202020204" pitchFamily="34" charset="0"/>
                        </a:rPr>
                        <m:t> = </m:t>
                      </m:r>
                      <m:r>
                        <m:rPr>
                          <m:nor/>
                        </m:rPr>
                        <a:rPr lang="fr-CH" b="1" i="0" smtClean="0">
                          <a:latin typeface="Arial" panose="020B0604020202020204" pitchFamily="34" charset="0"/>
                          <a:cs typeface="Arial" panose="020B0604020202020204" pitchFamily="34" charset="0"/>
                        </a:rPr>
                        <m:t>K</m:t>
                      </m:r>
                      <m:r>
                        <m:rPr>
                          <m:nor/>
                        </m:rPr>
                        <a:rPr lang="fr-CH" b="1" i="0" baseline="-25000" dirty="0" smtClean="0">
                          <a:latin typeface="Arial" panose="020B0604020202020204" pitchFamily="34" charset="0"/>
                          <a:cs typeface="Arial" panose="020B0604020202020204" pitchFamily="34" charset="0"/>
                        </a:rPr>
                        <m:t>m</m:t>
                      </m:r>
                    </m:oMath>
                  </m:oMathPara>
                </a14:m>
                <a:endParaRPr lang="en-US" b="1" dirty="0">
                  <a:latin typeface="Arial" panose="020B0604020202020204" pitchFamily="34" charset="0"/>
                  <a:cs typeface="Arial" panose="020B0604020202020204" pitchFamily="34" charset="0"/>
                </a:endParaRPr>
              </a:p>
            </p:txBody>
          </p:sp>
        </mc:Choice>
        <mc:Fallback xmlns="">
          <p:sp>
            <p:nvSpPr>
              <p:cNvPr id="29" name="TextBox 28">
                <a:extLst>
                  <a:ext uri="{FF2B5EF4-FFF2-40B4-BE49-F238E27FC236}">
                    <a16:creationId xmlns:a16="http://schemas.microsoft.com/office/drawing/2014/main" id="{9B61892E-4CEC-4A79-A45C-940D82B6CD1A}"/>
                  </a:ext>
                </a:extLst>
              </p:cNvPr>
              <p:cNvSpPr txBox="1">
                <a:spLocks noRot="1" noChangeAspect="1" noMove="1" noResize="1" noEditPoints="1" noAdjustHandles="1" noChangeArrowheads="1" noChangeShapeType="1" noTextEdit="1"/>
              </p:cNvSpPr>
              <p:nvPr/>
            </p:nvSpPr>
            <p:spPr>
              <a:xfrm>
                <a:off x="1213107" y="4029453"/>
                <a:ext cx="3459678" cy="670183"/>
              </a:xfrm>
              <a:prstGeom prst="rect">
                <a:avLst/>
              </a:prstGeom>
              <a:blipFill>
                <a:blip r:embed="rId5"/>
                <a:stretch>
                  <a:fillRect/>
                </a:stretch>
              </a:blipFill>
            </p:spPr>
            <p:txBody>
              <a:bodyPr/>
              <a:lstStyle/>
              <a:p>
                <a:r>
                  <a:rPr lang="fr-CH">
                    <a:noFill/>
                  </a:rPr>
                  <a:t> </a:t>
                </a:r>
              </a:p>
            </p:txBody>
          </p:sp>
        </mc:Fallback>
      </mc:AlternateContent>
      <p:sp>
        <p:nvSpPr>
          <p:cNvPr id="30" name="TextBox 29">
            <a:extLst>
              <a:ext uri="{FF2B5EF4-FFF2-40B4-BE49-F238E27FC236}">
                <a16:creationId xmlns:a16="http://schemas.microsoft.com/office/drawing/2014/main" id="{7EBEBAEB-A0A2-416C-B645-BE7907C3E50B}"/>
              </a:ext>
            </a:extLst>
          </p:cNvPr>
          <p:cNvSpPr txBox="1"/>
          <p:nvPr/>
        </p:nvSpPr>
        <p:spPr>
          <a:xfrm>
            <a:off x="6802425" y="4115250"/>
            <a:ext cx="6754091" cy="369332"/>
          </a:xfrm>
          <a:prstGeom prst="rect">
            <a:avLst/>
          </a:prstGeom>
          <a:noFill/>
        </p:spPr>
        <p:txBody>
          <a:bodyPr wrap="square" rtlCol="0">
            <a:spAutoFit/>
          </a:bodyPr>
          <a:lstStyle/>
          <a:p>
            <a:r>
              <a:rPr lang="en-US" dirty="0">
                <a:solidFill>
                  <a:schemeClr val="bg1">
                    <a:lumMod val="65000"/>
                  </a:schemeClr>
                </a:solidFill>
                <a:latin typeface="Arial" panose="020B0604020202020204" pitchFamily="34" charset="0"/>
                <a:cs typeface="Arial" panose="020B0604020202020204" pitchFamily="34" charset="0"/>
              </a:rPr>
              <a:t>[E]</a:t>
            </a:r>
            <a:r>
              <a:rPr lang="en-US" baseline="-25000" dirty="0">
                <a:solidFill>
                  <a:schemeClr val="bg1">
                    <a:lumMod val="65000"/>
                  </a:schemeClr>
                </a:solidFill>
                <a:latin typeface="Arial" panose="020B0604020202020204" pitchFamily="34" charset="0"/>
                <a:cs typeface="Arial" panose="020B0604020202020204" pitchFamily="34" charset="0"/>
              </a:rPr>
              <a:t>total </a:t>
            </a:r>
            <a:r>
              <a:rPr lang="en-US" dirty="0">
                <a:solidFill>
                  <a:schemeClr val="bg1">
                    <a:lumMod val="65000"/>
                  </a:schemeClr>
                </a:solidFill>
                <a:latin typeface="Arial" panose="020B0604020202020204" pitchFamily="34" charset="0"/>
                <a:cs typeface="Arial" panose="020B0604020202020204" pitchFamily="34" charset="0"/>
              </a:rPr>
              <a:t>= [E] + [ES] </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F73F237-D256-4E88-BD20-3F4E7389C555}"/>
                  </a:ext>
                </a:extLst>
              </p:cNvPr>
              <p:cNvSpPr txBox="1"/>
              <p:nvPr/>
            </p:nvSpPr>
            <p:spPr>
              <a:xfrm>
                <a:off x="2179835" y="4758507"/>
                <a:ext cx="3459678" cy="6701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cs typeface="Arial" panose="020B0604020202020204" pitchFamily="34" charset="0"/>
                            </a:rPr>
                          </m:ctrlPr>
                        </m:dPr>
                        <m:e>
                          <m:r>
                            <m:rPr>
                              <m:nor/>
                            </m:rPr>
                            <a:rPr lang="fr-CH">
                              <a:latin typeface="Arial" panose="020B0604020202020204" pitchFamily="34" charset="0"/>
                              <a:cs typeface="Arial" panose="020B0604020202020204" pitchFamily="34" charset="0"/>
                            </a:rPr>
                            <m:t>ES</m:t>
                          </m:r>
                        </m:e>
                      </m:d>
                      <m:r>
                        <a:rPr lang="fr-CH" b="0" i="1" smtClean="0">
                          <a:latin typeface="Cambria Math" panose="02040503050406030204" pitchFamily="18" charset="0"/>
                          <a:cs typeface="Arial" panose="020B0604020202020204" pitchFamily="34" charset="0"/>
                        </a:rPr>
                        <m:t> </m:t>
                      </m:r>
                      <m:r>
                        <m:rPr>
                          <m:nor/>
                        </m:rPr>
                        <a:rPr lang="fr-CH" i="0" smtClean="0">
                          <a:latin typeface="Arial" panose="020B0604020202020204" pitchFamily="34" charset="0"/>
                          <a:cs typeface="Arial" panose="020B0604020202020204" pitchFamily="34" charset="0"/>
                        </a:rPr>
                        <m:t>=</m:t>
                      </m:r>
                      <m:r>
                        <a:rPr lang="fr-CH" b="0" i="1" smtClean="0">
                          <a:latin typeface="Cambria Math" panose="02040503050406030204" pitchFamily="18" charset="0"/>
                          <a:cs typeface="Arial" panose="020B0604020202020204" pitchFamily="34" charset="0"/>
                        </a:rPr>
                        <m:t> </m:t>
                      </m:r>
                      <m:f>
                        <m:fPr>
                          <m:ctrlPr>
                            <a:rPr lang="en-US" i="1">
                              <a:latin typeface="Cambria Math" panose="02040503050406030204" pitchFamily="18" charset="0"/>
                              <a:cs typeface="Arial" panose="020B0604020202020204" pitchFamily="34" charset="0"/>
                            </a:rPr>
                          </m:ctrlPr>
                        </m:fPr>
                        <m:num>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E</m:t>
                          </m:r>
                          <m:r>
                            <m:rPr>
                              <m:nor/>
                            </m:rPr>
                            <a:rPr lang="en-US" dirty="0">
                              <a:latin typeface="Arial" panose="020B0604020202020204" pitchFamily="34" charset="0"/>
                              <a:cs typeface="Arial" panose="020B0604020202020204" pitchFamily="34" charset="0"/>
                            </a:rPr>
                            <m:t>]</m:t>
                          </m:r>
                          <m:r>
                            <m:rPr>
                              <m:nor/>
                            </m:rPr>
                            <a:rPr lang="en-US" baseline="-25000" dirty="0">
                              <a:latin typeface="Arial" panose="020B0604020202020204" pitchFamily="34" charset="0"/>
                              <a:cs typeface="Arial" panose="020B0604020202020204" pitchFamily="34" charset="0"/>
                            </a:rPr>
                            <m:t>total</m:t>
                          </m:r>
                          <m:r>
                            <a:rPr lang="fr-CH" i="1" baseline="-25000" dirty="0">
                              <a:latin typeface="Cambria Math" panose="02040503050406030204" pitchFamily="18" charset="0"/>
                              <a:cs typeface="Arial" panose="020B0604020202020204" pitchFamily="34" charset="0"/>
                            </a:rPr>
                            <m:t> </m:t>
                          </m:r>
                          <m:d>
                            <m:dPr>
                              <m:begChr m:val="["/>
                              <m:endChr m:val="]"/>
                              <m:ctrlPr>
                                <a:rPr lang="fr-CH" i="1">
                                  <a:latin typeface="Cambria Math" panose="02040503050406030204" pitchFamily="18" charset="0"/>
                                  <a:cs typeface="Arial" panose="020B0604020202020204" pitchFamily="34" charset="0"/>
                                </a:rPr>
                              </m:ctrlPr>
                            </m:dPr>
                            <m:e>
                              <m:r>
                                <m:rPr>
                                  <m:nor/>
                                </m:rPr>
                                <a:rPr lang="fr-CH">
                                  <a:latin typeface="Arial" panose="020B0604020202020204" pitchFamily="34" charset="0"/>
                                  <a:cs typeface="Arial" panose="020B0604020202020204" pitchFamily="34" charset="0"/>
                                </a:rPr>
                                <m:t>S</m:t>
                              </m:r>
                            </m:e>
                          </m:d>
                        </m:num>
                        <m:den>
                          <m:r>
                            <m:rPr>
                              <m:nor/>
                            </m:rPr>
                            <a:rPr lang="fr-CH" b="1">
                              <a:latin typeface="Arial" panose="020B0604020202020204" pitchFamily="34" charset="0"/>
                              <a:cs typeface="Arial" panose="020B0604020202020204" pitchFamily="34" charset="0"/>
                            </a:rPr>
                            <m:t>K</m:t>
                          </m:r>
                          <m:r>
                            <m:rPr>
                              <m:nor/>
                            </m:rPr>
                            <a:rPr lang="fr-CH" b="1" baseline="-25000" dirty="0">
                              <a:latin typeface="Arial" panose="020B0604020202020204" pitchFamily="34" charset="0"/>
                              <a:cs typeface="Arial" panose="020B0604020202020204" pitchFamily="34" charset="0"/>
                            </a:rPr>
                            <m:t>m</m:t>
                          </m:r>
                          <m:r>
                            <m:rPr>
                              <m:nor/>
                            </m:rPr>
                            <a:rPr lang="fr-CH">
                              <a:latin typeface="Arial" panose="020B0604020202020204" pitchFamily="34" charset="0"/>
                              <a:cs typeface="Arial" panose="020B0604020202020204" pitchFamily="34" charset="0"/>
                            </a:rPr>
                            <m:t> + </m:t>
                          </m:r>
                          <m:d>
                            <m:dPr>
                              <m:begChr m:val="["/>
                              <m:endChr m:val="]"/>
                              <m:ctrlPr>
                                <a:rPr lang="fr-CH" i="1">
                                  <a:latin typeface="Cambria Math" panose="02040503050406030204" pitchFamily="18" charset="0"/>
                                  <a:cs typeface="Arial" panose="020B0604020202020204" pitchFamily="34" charset="0"/>
                                </a:rPr>
                              </m:ctrlPr>
                            </m:dPr>
                            <m:e>
                              <m:r>
                                <m:rPr>
                                  <m:nor/>
                                </m:rPr>
                                <a:rPr lang="fr-CH">
                                  <a:latin typeface="Arial" panose="020B0604020202020204" pitchFamily="34" charset="0"/>
                                  <a:cs typeface="Arial" panose="020B0604020202020204" pitchFamily="34" charset="0"/>
                                </a:rPr>
                                <m:t>S</m:t>
                              </m:r>
                            </m:e>
                          </m:d>
                        </m:den>
                      </m:f>
                    </m:oMath>
                  </m:oMathPara>
                </a14:m>
                <a:endParaRPr lang="en-US" b="1" dirty="0">
                  <a:latin typeface="Arial" panose="020B0604020202020204" pitchFamily="34" charset="0"/>
                  <a:cs typeface="Arial" panose="020B0604020202020204" pitchFamily="34" charset="0"/>
                </a:endParaRPr>
              </a:p>
            </p:txBody>
          </p:sp>
        </mc:Choice>
        <mc:Fallback xmlns="">
          <p:sp>
            <p:nvSpPr>
              <p:cNvPr id="31" name="TextBox 30">
                <a:extLst>
                  <a:ext uri="{FF2B5EF4-FFF2-40B4-BE49-F238E27FC236}">
                    <a16:creationId xmlns:a16="http://schemas.microsoft.com/office/drawing/2014/main" id="{9F73F237-D256-4E88-BD20-3F4E7389C555}"/>
                  </a:ext>
                </a:extLst>
              </p:cNvPr>
              <p:cNvSpPr txBox="1">
                <a:spLocks noRot="1" noChangeAspect="1" noMove="1" noResize="1" noEditPoints="1" noAdjustHandles="1" noChangeArrowheads="1" noChangeShapeType="1" noTextEdit="1"/>
              </p:cNvSpPr>
              <p:nvPr/>
            </p:nvSpPr>
            <p:spPr>
              <a:xfrm>
                <a:off x="2179835" y="4758507"/>
                <a:ext cx="3459678" cy="670183"/>
              </a:xfrm>
              <a:prstGeom prst="rect">
                <a:avLst/>
              </a:prstGeom>
              <a:blipFill>
                <a:blip r:embed="rId6"/>
                <a:stretch>
                  <a:fillRect/>
                </a:stretch>
              </a:blipFill>
            </p:spPr>
            <p:txBody>
              <a:bodyPr/>
              <a:lstStyle/>
              <a:p>
                <a:r>
                  <a:rPr lang="fr-CH">
                    <a:noFill/>
                  </a:rPr>
                  <a:t> </a:t>
                </a:r>
              </a:p>
            </p:txBody>
          </p:sp>
        </mc:Fallback>
      </mc:AlternateContent>
      <p:sp>
        <p:nvSpPr>
          <p:cNvPr id="32" name="TextBox 31">
            <a:extLst>
              <a:ext uri="{FF2B5EF4-FFF2-40B4-BE49-F238E27FC236}">
                <a16:creationId xmlns:a16="http://schemas.microsoft.com/office/drawing/2014/main" id="{5BD07235-A440-48FC-8795-00CFAA0F3CF6}"/>
              </a:ext>
            </a:extLst>
          </p:cNvPr>
          <p:cNvSpPr txBox="1"/>
          <p:nvPr/>
        </p:nvSpPr>
        <p:spPr>
          <a:xfrm>
            <a:off x="893957" y="5826395"/>
            <a:ext cx="551708"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(3)</a:t>
            </a:r>
          </a:p>
        </p:txBody>
      </p:sp>
      <p:sp>
        <p:nvSpPr>
          <p:cNvPr id="33" name="TextBox 32">
            <a:extLst>
              <a:ext uri="{FF2B5EF4-FFF2-40B4-BE49-F238E27FC236}">
                <a16:creationId xmlns:a16="http://schemas.microsoft.com/office/drawing/2014/main" id="{CAB3F747-CCD6-4FC8-A860-EBEFD9D6F661}"/>
              </a:ext>
            </a:extLst>
          </p:cNvPr>
          <p:cNvSpPr txBox="1"/>
          <p:nvPr/>
        </p:nvSpPr>
        <p:spPr>
          <a:xfrm>
            <a:off x="6772581" y="5740206"/>
            <a:ext cx="6777316" cy="369332"/>
          </a:xfrm>
          <a:prstGeom prst="rect">
            <a:avLst/>
          </a:prstGeom>
          <a:noFill/>
        </p:spPr>
        <p:txBody>
          <a:bodyPr wrap="square">
            <a:spAutoFit/>
          </a:bodyPr>
          <a:lstStyle/>
          <a:p>
            <a:r>
              <a:rPr lang="en-US" dirty="0">
                <a:solidFill>
                  <a:schemeClr val="bg1">
                    <a:lumMod val="65000"/>
                  </a:schemeClr>
                </a:solidFill>
                <a:latin typeface="Arial" panose="020B0604020202020204" pitchFamily="34" charset="0"/>
                <a:cs typeface="Arial" panose="020B0604020202020204" pitchFamily="34" charset="0"/>
              </a:rPr>
              <a:t>v = </a:t>
            </a:r>
            <a:r>
              <a:rPr lang="fr-CH" sz="1800" dirty="0" err="1">
                <a:solidFill>
                  <a:schemeClr val="bg1">
                    <a:lumMod val="65000"/>
                  </a:schemeClr>
                </a:solidFill>
                <a:latin typeface="Arial" panose="020B0604020202020204" pitchFamily="34" charset="0"/>
                <a:cs typeface="Arial" panose="020B0604020202020204" pitchFamily="34" charset="0"/>
              </a:rPr>
              <a:t>k</a:t>
            </a:r>
            <a:r>
              <a:rPr lang="fr-CH" sz="1800" baseline="-25000" dirty="0" err="1">
                <a:solidFill>
                  <a:schemeClr val="bg1">
                    <a:lumMod val="65000"/>
                  </a:schemeClr>
                </a:solidFill>
                <a:latin typeface="Arial" panose="020B0604020202020204" pitchFamily="34" charset="0"/>
                <a:cs typeface="Arial" panose="020B0604020202020204" pitchFamily="34" charset="0"/>
              </a:rPr>
              <a:t>cat</a:t>
            </a:r>
            <a:r>
              <a:rPr lang="fr-CH" sz="1800" baseline="-25000" dirty="0">
                <a:solidFill>
                  <a:schemeClr val="bg1">
                    <a:lumMod val="65000"/>
                  </a:schemeClr>
                </a:solidFill>
                <a:latin typeface="Arial" panose="020B0604020202020204" pitchFamily="34" charset="0"/>
                <a:cs typeface="Arial" panose="020B0604020202020204" pitchFamily="34" charset="0"/>
              </a:rPr>
              <a:t> </a:t>
            </a:r>
            <a:r>
              <a:rPr lang="en-US" dirty="0">
                <a:solidFill>
                  <a:schemeClr val="bg1">
                    <a:lumMod val="65000"/>
                  </a:schemeClr>
                </a:solidFill>
                <a:latin typeface="Arial" panose="020B0604020202020204" pitchFamily="34" charset="0"/>
                <a:cs typeface="Arial" panose="020B0604020202020204" pitchFamily="34" charset="0"/>
              </a:rPr>
              <a:t>[ES] </a:t>
            </a:r>
            <a:endParaRPr lang="fr-CH" dirty="0">
              <a:solidFill>
                <a:schemeClr val="bg1">
                  <a:lumMod val="65000"/>
                </a:schemeClr>
              </a:solidFill>
            </a:endParaRP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D100E87-DDA9-42C4-B9E5-FE5F6B0255A4}"/>
                  </a:ext>
                </a:extLst>
              </p:cNvPr>
              <p:cNvSpPr txBox="1"/>
              <p:nvPr/>
            </p:nvSpPr>
            <p:spPr>
              <a:xfrm>
                <a:off x="3390070" y="5664188"/>
                <a:ext cx="3459678" cy="614977"/>
              </a:xfrm>
              <a:prstGeom prst="rect">
                <a:avLst/>
              </a:prstGeom>
              <a:noFill/>
            </p:spPr>
            <p:txBody>
              <a:bodyPr wrap="square" rtlCol="0">
                <a:spAutoFit/>
              </a:bodyPr>
              <a:lstStyle/>
              <a:p>
                <a:r>
                  <a:rPr lang="fr-CH" dirty="0">
                    <a:cs typeface="Arial" panose="020B0604020202020204" pitchFamily="34" charset="0"/>
                  </a:rPr>
                  <a:t>v </a:t>
                </a:r>
                <a14:m>
                  <m:oMath xmlns:m="http://schemas.openxmlformats.org/officeDocument/2006/math">
                    <m:r>
                      <m:rPr>
                        <m:nor/>
                      </m:rPr>
                      <a:rPr lang="fr-CH" i="0" smtClean="0">
                        <a:latin typeface="Arial" panose="020B0604020202020204" pitchFamily="34" charset="0"/>
                        <a:cs typeface="Arial" panose="020B0604020202020204" pitchFamily="34" charset="0"/>
                      </a:rPr>
                      <m:t>=</m:t>
                    </m:r>
                    <m:r>
                      <a:rPr lang="fr-CH" b="0" i="1" smtClean="0">
                        <a:latin typeface="Cambria Math" panose="02040503050406030204" pitchFamily="18" charset="0"/>
                        <a:cs typeface="Arial" panose="020B0604020202020204" pitchFamily="34" charset="0"/>
                      </a:rPr>
                      <m:t> </m:t>
                    </m:r>
                    <m:f>
                      <m:fPr>
                        <m:ctrlPr>
                          <a:rPr lang="en-US" i="1">
                            <a:latin typeface="Cambria Math" panose="02040503050406030204" pitchFamily="18" charset="0"/>
                            <a:cs typeface="Arial" panose="020B0604020202020204" pitchFamily="34" charset="0"/>
                          </a:rPr>
                        </m:ctrlPr>
                      </m:fPr>
                      <m:num>
                        <m:r>
                          <m:rPr>
                            <m:nor/>
                          </m:rPr>
                          <a:rPr lang="en-US"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cat</m:t>
                        </m:r>
                        <m:r>
                          <m:rPr>
                            <m:nor/>
                          </m:rPr>
                          <a:rPr lang="fr-CH" b="0" i="0" baseline="-25000" dirty="0" smtClean="0">
                            <a:latin typeface="Arial" panose="020B0604020202020204" pitchFamily="34" charset="0"/>
                            <a:cs typeface="Arial" panose="020B0604020202020204" pitchFamily="34" charset="0"/>
                          </a:rPr>
                          <m:t> </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E</m:t>
                        </m:r>
                        <m:r>
                          <m:rPr>
                            <m:nor/>
                          </m:rPr>
                          <a:rPr lang="en-US" dirty="0">
                            <a:latin typeface="Arial" panose="020B0604020202020204" pitchFamily="34" charset="0"/>
                            <a:cs typeface="Arial" panose="020B0604020202020204" pitchFamily="34" charset="0"/>
                          </a:rPr>
                          <m:t>]</m:t>
                        </m:r>
                        <m:r>
                          <m:rPr>
                            <m:nor/>
                          </m:rPr>
                          <a:rPr lang="en-US" baseline="-25000" dirty="0">
                            <a:latin typeface="Arial" panose="020B0604020202020204" pitchFamily="34" charset="0"/>
                            <a:cs typeface="Arial" panose="020B0604020202020204" pitchFamily="34" charset="0"/>
                          </a:rPr>
                          <m:t>total</m:t>
                        </m:r>
                        <m:r>
                          <a:rPr lang="fr-CH" i="1" baseline="-25000" dirty="0">
                            <a:latin typeface="Cambria Math" panose="02040503050406030204" pitchFamily="18" charset="0"/>
                            <a:cs typeface="Arial" panose="020B0604020202020204" pitchFamily="34" charset="0"/>
                          </a:rPr>
                          <m:t> </m:t>
                        </m:r>
                        <m:d>
                          <m:dPr>
                            <m:begChr m:val="["/>
                            <m:endChr m:val="]"/>
                            <m:ctrlPr>
                              <a:rPr lang="fr-CH" i="1">
                                <a:latin typeface="Cambria Math" panose="02040503050406030204" pitchFamily="18" charset="0"/>
                                <a:cs typeface="Arial" panose="020B0604020202020204" pitchFamily="34" charset="0"/>
                              </a:rPr>
                            </m:ctrlPr>
                          </m:dPr>
                          <m:e>
                            <m:r>
                              <m:rPr>
                                <m:nor/>
                              </m:rPr>
                              <a:rPr lang="fr-CH">
                                <a:latin typeface="Arial" panose="020B0604020202020204" pitchFamily="34" charset="0"/>
                                <a:cs typeface="Arial" panose="020B0604020202020204" pitchFamily="34" charset="0"/>
                              </a:rPr>
                              <m:t>S</m:t>
                            </m:r>
                          </m:e>
                        </m:d>
                      </m:num>
                      <m:den>
                        <m:r>
                          <m:rPr>
                            <m:nor/>
                          </m:rPr>
                          <a:rPr lang="fr-CH" b="1">
                            <a:latin typeface="Arial" panose="020B0604020202020204" pitchFamily="34" charset="0"/>
                            <a:cs typeface="Arial" panose="020B0604020202020204" pitchFamily="34" charset="0"/>
                          </a:rPr>
                          <m:t>K</m:t>
                        </m:r>
                        <m:r>
                          <m:rPr>
                            <m:nor/>
                          </m:rPr>
                          <a:rPr lang="fr-CH" b="1" baseline="-25000" dirty="0">
                            <a:latin typeface="Arial" panose="020B0604020202020204" pitchFamily="34" charset="0"/>
                            <a:cs typeface="Arial" panose="020B0604020202020204" pitchFamily="34" charset="0"/>
                          </a:rPr>
                          <m:t>m</m:t>
                        </m:r>
                        <m:r>
                          <m:rPr>
                            <m:nor/>
                          </m:rPr>
                          <a:rPr lang="fr-CH">
                            <a:latin typeface="Arial" panose="020B0604020202020204" pitchFamily="34" charset="0"/>
                            <a:cs typeface="Arial" panose="020B0604020202020204" pitchFamily="34" charset="0"/>
                          </a:rPr>
                          <m:t> + </m:t>
                        </m:r>
                        <m:d>
                          <m:dPr>
                            <m:begChr m:val="["/>
                            <m:endChr m:val="]"/>
                            <m:ctrlPr>
                              <a:rPr lang="fr-CH" i="1">
                                <a:latin typeface="Cambria Math" panose="02040503050406030204" pitchFamily="18" charset="0"/>
                                <a:cs typeface="Arial" panose="020B0604020202020204" pitchFamily="34" charset="0"/>
                              </a:rPr>
                            </m:ctrlPr>
                          </m:dPr>
                          <m:e>
                            <m:r>
                              <m:rPr>
                                <m:nor/>
                              </m:rPr>
                              <a:rPr lang="fr-CH">
                                <a:latin typeface="Arial" panose="020B0604020202020204" pitchFamily="34" charset="0"/>
                                <a:cs typeface="Arial" panose="020B0604020202020204" pitchFamily="34" charset="0"/>
                              </a:rPr>
                              <m:t>S</m:t>
                            </m:r>
                          </m:e>
                        </m:d>
                      </m:den>
                    </m:f>
                  </m:oMath>
                </a14:m>
                <a:endParaRPr lang="en-US" b="1" dirty="0">
                  <a:latin typeface="Arial" panose="020B0604020202020204" pitchFamily="34" charset="0"/>
                  <a:cs typeface="Arial" panose="020B0604020202020204" pitchFamily="34" charset="0"/>
                </a:endParaRPr>
              </a:p>
            </p:txBody>
          </p:sp>
        </mc:Choice>
        <mc:Fallback xmlns="">
          <p:sp>
            <p:nvSpPr>
              <p:cNvPr id="34" name="TextBox 33">
                <a:extLst>
                  <a:ext uri="{FF2B5EF4-FFF2-40B4-BE49-F238E27FC236}">
                    <a16:creationId xmlns:a16="http://schemas.microsoft.com/office/drawing/2014/main" id="{6D100E87-DDA9-42C4-B9E5-FE5F6B0255A4}"/>
                  </a:ext>
                </a:extLst>
              </p:cNvPr>
              <p:cNvSpPr txBox="1">
                <a:spLocks noRot="1" noChangeAspect="1" noMove="1" noResize="1" noEditPoints="1" noAdjustHandles="1" noChangeArrowheads="1" noChangeShapeType="1" noTextEdit="1"/>
              </p:cNvSpPr>
              <p:nvPr/>
            </p:nvSpPr>
            <p:spPr>
              <a:xfrm>
                <a:off x="3390070" y="5664188"/>
                <a:ext cx="3459678" cy="614977"/>
              </a:xfrm>
              <a:prstGeom prst="rect">
                <a:avLst/>
              </a:prstGeom>
              <a:blipFill>
                <a:blip r:embed="rId7"/>
                <a:stretch>
                  <a:fillRect l="-1408"/>
                </a:stretch>
              </a:blipFill>
            </p:spPr>
            <p:txBody>
              <a:bodyPr/>
              <a:lstStyle/>
              <a:p>
                <a:r>
                  <a:rPr lang="fr-CH">
                    <a:noFill/>
                  </a:rPr>
                  <a:t> </a:t>
                </a:r>
              </a:p>
            </p:txBody>
          </p:sp>
        </mc:Fallback>
      </mc:AlternateContent>
      <p:sp>
        <p:nvSpPr>
          <p:cNvPr id="3" name="Slide Number Placeholder 2">
            <a:extLst>
              <a:ext uri="{FF2B5EF4-FFF2-40B4-BE49-F238E27FC236}">
                <a16:creationId xmlns:a16="http://schemas.microsoft.com/office/drawing/2014/main" id="{E27A6D06-DA8E-4BB3-92AE-3EBE11F83F09}"/>
              </a:ext>
            </a:extLst>
          </p:cNvPr>
          <p:cNvSpPr>
            <a:spLocks noGrp="1"/>
          </p:cNvSpPr>
          <p:nvPr>
            <p:ph type="sldNum" sz="quarter" idx="12"/>
          </p:nvPr>
        </p:nvSpPr>
        <p:spPr/>
        <p:txBody>
          <a:bodyPr/>
          <a:lstStyle/>
          <a:p>
            <a:fld id="{AD4A6CC0-4EFD-4D6F-B9F8-39B6B3B7B408}" type="slidenum">
              <a:rPr lang="fr-CH" smtClean="0"/>
              <a:t>16</a:t>
            </a:fld>
            <a:endParaRPr lang="fr-CH" dirty="0"/>
          </a:p>
        </p:txBody>
      </p:sp>
    </p:spTree>
    <p:extLst>
      <p:ext uri="{BB962C8B-B14F-4D97-AF65-F5344CB8AC3E}">
        <p14:creationId xmlns:p14="http://schemas.microsoft.com/office/powerpoint/2010/main" val="1448013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26E123-A151-4C6B-94FF-731AA6832853}"/>
              </a:ext>
            </a:extLst>
          </p:cNvPr>
          <p:cNvSpPr txBox="1"/>
          <p:nvPr/>
        </p:nvSpPr>
        <p:spPr>
          <a:xfrm>
            <a:off x="421574" y="421574"/>
            <a:ext cx="4275117"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Michaelis-Menten equation</a:t>
            </a:r>
          </a:p>
        </p:txBody>
      </p:sp>
      <p:sp>
        <p:nvSpPr>
          <p:cNvPr id="18" name="TextBox 17">
            <a:extLst>
              <a:ext uri="{FF2B5EF4-FFF2-40B4-BE49-F238E27FC236}">
                <a16:creationId xmlns:a16="http://schemas.microsoft.com/office/drawing/2014/main" id="{B55AD0D3-FF5B-42E9-980B-9FF55DE5FFA5}"/>
              </a:ext>
            </a:extLst>
          </p:cNvPr>
          <p:cNvSpPr txBox="1"/>
          <p:nvPr/>
        </p:nvSpPr>
        <p:spPr>
          <a:xfrm>
            <a:off x="7645729" y="393201"/>
            <a:ext cx="4217758" cy="523220"/>
          </a:xfrm>
          <a:prstGeom prst="rect">
            <a:avLst/>
          </a:prstGeom>
          <a:noFill/>
        </p:spPr>
        <p:txBody>
          <a:bodyPr wrap="none" rtlCol="0">
            <a:spAutoFit/>
          </a:bodyPr>
          <a:lstStyle/>
          <a:p>
            <a:r>
              <a:rPr lang="fr-CH" sz="2800" dirty="0">
                <a:latin typeface="Arial" panose="020B0604020202020204" pitchFamily="34" charset="0"/>
                <a:cs typeface="Arial" panose="020B0604020202020204" pitchFamily="34" charset="0"/>
              </a:rPr>
              <a:t>E + S         ES        E + P</a:t>
            </a:r>
          </a:p>
        </p:txBody>
      </p:sp>
      <p:cxnSp>
        <p:nvCxnSpPr>
          <p:cNvPr id="19" name="Straight Arrow Connector 18">
            <a:extLst>
              <a:ext uri="{FF2B5EF4-FFF2-40B4-BE49-F238E27FC236}">
                <a16:creationId xmlns:a16="http://schemas.microsoft.com/office/drawing/2014/main" id="{0FAEC54D-92F2-487D-A1B5-4B8401B69EFC}"/>
              </a:ext>
            </a:extLst>
          </p:cNvPr>
          <p:cNvCxnSpPr/>
          <p:nvPr/>
        </p:nvCxnSpPr>
        <p:spPr>
          <a:xfrm>
            <a:off x="10097984" y="654811"/>
            <a:ext cx="552203"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26CBCD7-B0C3-4067-8D17-A73F6F0DAA2E}"/>
              </a:ext>
            </a:extLst>
          </p:cNvPr>
          <p:cNvCxnSpPr/>
          <p:nvPr/>
        </p:nvCxnSpPr>
        <p:spPr>
          <a:xfrm>
            <a:off x="8771905" y="587517"/>
            <a:ext cx="552203"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C44B22C-01AF-48FB-9D0E-087D38BEA53F}"/>
              </a:ext>
            </a:extLst>
          </p:cNvPr>
          <p:cNvCxnSpPr/>
          <p:nvPr/>
        </p:nvCxnSpPr>
        <p:spPr>
          <a:xfrm>
            <a:off x="8777843" y="728042"/>
            <a:ext cx="552203" cy="0"/>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196F461-1E43-4B38-93A1-0FCF0F021884}"/>
              </a:ext>
            </a:extLst>
          </p:cNvPr>
          <p:cNvSpPr txBox="1"/>
          <p:nvPr/>
        </p:nvSpPr>
        <p:spPr>
          <a:xfrm>
            <a:off x="10097984" y="279740"/>
            <a:ext cx="434734" cy="307777"/>
          </a:xfrm>
          <a:prstGeom prst="rect">
            <a:avLst/>
          </a:prstGeom>
          <a:noFill/>
        </p:spPr>
        <p:txBody>
          <a:bodyPr wrap="none" rtlCol="0">
            <a:spAutoFit/>
          </a:bodyPr>
          <a:lstStyle/>
          <a:p>
            <a:r>
              <a:rPr lang="fr-CH" sz="1400" dirty="0" err="1">
                <a:latin typeface="Arial" panose="020B0604020202020204" pitchFamily="34" charset="0"/>
                <a:cs typeface="Arial" panose="020B0604020202020204" pitchFamily="34" charset="0"/>
              </a:rPr>
              <a:t>k</a:t>
            </a:r>
            <a:r>
              <a:rPr lang="fr-CH" sz="1400" baseline="-25000" dirty="0" err="1">
                <a:latin typeface="Arial" panose="020B0604020202020204" pitchFamily="34" charset="0"/>
                <a:cs typeface="Arial" panose="020B0604020202020204" pitchFamily="34" charset="0"/>
              </a:rPr>
              <a:t>cat</a:t>
            </a:r>
            <a:endParaRPr lang="fr-CH" sz="14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2B8421E-8BF0-42FB-A709-DF47D33475E3}"/>
              </a:ext>
            </a:extLst>
          </p:cNvPr>
          <p:cNvSpPr txBox="1"/>
          <p:nvPr/>
        </p:nvSpPr>
        <p:spPr>
          <a:xfrm>
            <a:off x="8877126" y="231887"/>
            <a:ext cx="341760" cy="307777"/>
          </a:xfrm>
          <a:prstGeom prst="rect">
            <a:avLst/>
          </a:prstGeom>
          <a:noFill/>
        </p:spPr>
        <p:txBody>
          <a:bodyPr wrap="none" rtlCol="0">
            <a:spAutoFit/>
          </a:bodyPr>
          <a:lstStyle/>
          <a:p>
            <a:r>
              <a:rPr lang="fr-CH" sz="1400" dirty="0">
                <a:latin typeface="Arial" panose="020B0604020202020204" pitchFamily="34" charset="0"/>
                <a:cs typeface="Arial" panose="020B0604020202020204" pitchFamily="34" charset="0"/>
              </a:rPr>
              <a:t>k</a:t>
            </a:r>
            <a:r>
              <a:rPr lang="fr-CH" sz="1400" baseline="-25000" dirty="0">
                <a:latin typeface="Arial" panose="020B0604020202020204" pitchFamily="34" charset="0"/>
                <a:cs typeface="Arial" panose="020B0604020202020204" pitchFamily="34" charset="0"/>
              </a:rPr>
              <a:t>1</a:t>
            </a:r>
            <a:endParaRPr lang="fr-CH" sz="14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54C17614-6EF7-410B-AE02-81509E67ADBF}"/>
              </a:ext>
            </a:extLst>
          </p:cNvPr>
          <p:cNvSpPr txBox="1"/>
          <p:nvPr/>
        </p:nvSpPr>
        <p:spPr>
          <a:xfrm>
            <a:off x="8894615" y="749168"/>
            <a:ext cx="381836" cy="307777"/>
          </a:xfrm>
          <a:prstGeom prst="rect">
            <a:avLst/>
          </a:prstGeom>
          <a:noFill/>
        </p:spPr>
        <p:txBody>
          <a:bodyPr wrap="none" rtlCol="0">
            <a:spAutoFit/>
          </a:bodyPr>
          <a:lstStyle/>
          <a:p>
            <a:r>
              <a:rPr lang="fr-CH" sz="1400" dirty="0">
                <a:latin typeface="Arial" panose="020B0604020202020204" pitchFamily="34" charset="0"/>
                <a:cs typeface="Arial" panose="020B0604020202020204" pitchFamily="34" charset="0"/>
              </a:rPr>
              <a:t>k</a:t>
            </a:r>
            <a:r>
              <a:rPr lang="fr-CH" sz="1400" baseline="-25000" dirty="0">
                <a:latin typeface="Arial" panose="020B0604020202020204" pitchFamily="34" charset="0"/>
                <a:cs typeface="Arial" panose="020B0604020202020204" pitchFamily="34" charset="0"/>
              </a:rPr>
              <a:t>-1</a:t>
            </a:r>
            <a:endParaRPr lang="fr-CH" sz="14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3085AFB-FE71-4394-8FDA-76440FECF04B}"/>
              </a:ext>
            </a:extLst>
          </p:cNvPr>
          <p:cNvSpPr/>
          <p:nvPr/>
        </p:nvSpPr>
        <p:spPr>
          <a:xfrm>
            <a:off x="7566561" y="212614"/>
            <a:ext cx="4385953" cy="88439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2" name="TextBox 31">
            <a:extLst>
              <a:ext uri="{FF2B5EF4-FFF2-40B4-BE49-F238E27FC236}">
                <a16:creationId xmlns:a16="http://schemas.microsoft.com/office/drawing/2014/main" id="{5BD07235-A440-48FC-8795-00CFAA0F3CF6}"/>
              </a:ext>
            </a:extLst>
          </p:cNvPr>
          <p:cNvSpPr txBox="1"/>
          <p:nvPr/>
        </p:nvSpPr>
        <p:spPr>
          <a:xfrm>
            <a:off x="881966" y="2553562"/>
            <a:ext cx="551708"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(4)</a:t>
            </a:r>
          </a:p>
        </p:txBody>
      </p:sp>
      <p:sp>
        <p:nvSpPr>
          <p:cNvPr id="33" name="TextBox 32">
            <a:extLst>
              <a:ext uri="{FF2B5EF4-FFF2-40B4-BE49-F238E27FC236}">
                <a16:creationId xmlns:a16="http://schemas.microsoft.com/office/drawing/2014/main" id="{CAB3F747-CCD6-4FC8-A860-EBEFD9D6F661}"/>
              </a:ext>
            </a:extLst>
          </p:cNvPr>
          <p:cNvSpPr txBox="1"/>
          <p:nvPr/>
        </p:nvSpPr>
        <p:spPr>
          <a:xfrm>
            <a:off x="1433674" y="2553562"/>
            <a:ext cx="6777316" cy="369332"/>
          </a:xfrm>
          <a:prstGeom prst="rect">
            <a:avLst/>
          </a:prstGeom>
          <a:noFill/>
        </p:spPr>
        <p:txBody>
          <a:bodyPr wrap="square">
            <a:spAutoFit/>
          </a:bodyPr>
          <a:lstStyle/>
          <a:p>
            <a:r>
              <a:rPr lang="en-US" dirty="0" err="1">
                <a:solidFill>
                  <a:schemeClr val="bg1">
                    <a:lumMod val="65000"/>
                  </a:schemeClr>
                </a:solidFill>
                <a:latin typeface="Arial" panose="020B0604020202020204" pitchFamily="34" charset="0"/>
                <a:cs typeface="Arial" panose="020B0604020202020204" pitchFamily="34" charset="0"/>
              </a:rPr>
              <a:t>v</a:t>
            </a:r>
            <a:r>
              <a:rPr lang="en-US" baseline="-25000" dirty="0" err="1">
                <a:solidFill>
                  <a:schemeClr val="bg1">
                    <a:lumMod val="65000"/>
                  </a:schemeClr>
                </a:solidFill>
                <a:latin typeface="Arial" panose="020B0604020202020204" pitchFamily="34" charset="0"/>
                <a:cs typeface="Arial" panose="020B0604020202020204" pitchFamily="34" charset="0"/>
              </a:rPr>
              <a:t>max</a:t>
            </a:r>
            <a:r>
              <a:rPr lang="en-US" dirty="0">
                <a:solidFill>
                  <a:schemeClr val="bg1">
                    <a:lumMod val="65000"/>
                  </a:schemeClr>
                </a:solidFill>
                <a:latin typeface="Arial" panose="020B0604020202020204" pitchFamily="34" charset="0"/>
                <a:cs typeface="Arial" panose="020B0604020202020204" pitchFamily="34" charset="0"/>
              </a:rPr>
              <a:t> = </a:t>
            </a:r>
            <a:r>
              <a:rPr lang="fr-CH" sz="1800" dirty="0" err="1">
                <a:solidFill>
                  <a:schemeClr val="bg1">
                    <a:lumMod val="65000"/>
                  </a:schemeClr>
                </a:solidFill>
                <a:latin typeface="Arial" panose="020B0604020202020204" pitchFamily="34" charset="0"/>
                <a:cs typeface="Arial" panose="020B0604020202020204" pitchFamily="34" charset="0"/>
              </a:rPr>
              <a:t>k</a:t>
            </a:r>
            <a:r>
              <a:rPr lang="fr-CH" sz="1800" baseline="-25000" dirty="0" err="1">
                <a:solidFill>
                  <a:schemeClr val="bg1">
                    <a:lumMod val="65000"/>
                  </a:schemeClr>
                </a:solidFill>
                <a:latin typeface="Arial" panose="020B0604020202020204" pitchFamily="34" charset="0"/>
                <a:cs typeface="Arial" panose="020B0604020202020204" pitchFamily="34" charset="0"/>
              </a:rPr>
              <a:t>cat</a:t>
            </a:r>
            <a:r>
              <a:rPr lang="fr-CH" sz="1800" baseline="-25000" dirty="0">
                <a:solidFill>
                  <a:schemeClr val="bg1">
                    <a:lumMod val="65000"/>
                  </a:schemeClr>
                </a:solidFill>
                <a:latin typeface="Arial" panose="020B0604020202020204" pitchFamily="34" charset="0"/>
                <a:cs typeface="Arial" panose="020B0604020202020204" pitchFamily="34" charset="0"/>
              </a:rPr>
              <a:t> </a:t>
            </a:r>
            <a:r>
              <a:rPr lang="en-US" dirty="0">
                <a:solidFill>
                  <a:schemeClr val="bg1">
                    <a:lumMod val="65000"/>
                  </a:schemeClr>
                </a:solidFill>
                <a:latin typeface="Arial" panose="020B0604020202020204" pitchFamily="34" charset="0"/>
                <a:cs typeface="Arial" panose="020B0604020202020204" pitchFamily="34" charset="0"/>
              </a:rPr>
              <a:t>[E]</a:t>
            </a:r>
            <a:r>
              <a:rPr lang="en-US" baseline="-25000" dirty="0">
                <a:solidFill>
                  <a:schemeClr val="bg1">
                    <a:lumMod val="65000"/>
                  </a:schemeClr>
                </a:solidFill>
                <a:latin typeface="Arial" panose="020B0604020202020204" pitchFamily="34" charset="0"/>
                <a:cs typeface="Arial" panose="020B0604020202020204" pitchFamily="34" charset="0"/>
              </a:rPr>
              <a:t>total</a:t>
            </a:r>
            <a:endParaRPr lang="fr-CH" dirty="0">
              <a:solidFill>
                <a:schemeClr val="bg1">
                  <a:lumMod val="65000"/>
                </a:schemeClr>
              </a:solidFill>
            </a:endParaRP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D100E87-DDA9-42C4-B9E5-FE5F6B0255A4}"/>
                  </a:ext>
                </a:extLst>
              </p:cNvPr>
              <p:cNvSpPr txBox="1"/>
              <p:nvPr/>
            </p:nvSpPr>
            <p:spPr>
              <a:xfrm>
                <a:off x="3222690" y="1572579"/>
                <a:ext cx="3459678" cy="614977"/>
              </a:xfrm>
              <a:prstGeom prst="rect">
                <a:avLst/>
              </a:prstGeom>
              <a:noFill/>
            </p:spPr>
            <p:txBody>
              <a:bodyPr wrap="square" rtlCol="0">
                <a:spAutoFit/>
              </a:bodyPr>
              <a:lstStyle/>
              <a:p>
                <a:r>
                  <a:rPr lang="fr-CH" dirty="0">
                    <a:latin typeface="Arial" panose="020B0604020202020204" pitchFamily="34" charset="0"/>
                    <a:cs typeface="Arial" panose="020B0604020202020204" pitchFamily="34" charset="0"/>
                  </a:rPr>
                  <a:t>v </a:t>
                </a:r>
                <a14:m>
                  <m:oMath xmlns:m="http://schemas.openxmlformats.org/officeDocument/2006/math">
                    <m:r>
                      <m:rPr>
                        <m:nor/>
                      </m:rPr>
                      <a:rPr lang="fr-CH" i="0" smtClean="0">
                        <a:latin typeface="Arial" panose="020B0604020202020204" pitchFamily="34" charset="0"/>
                        <a:cs typeface="Arial" panose="020B0604020202020204" pitchFamily="34" charset="0"/>
                      </a:rPr>
                      <m:t>=</m:t>
                    </m:r>
                    <m:r>
                      <a:rPr lang="fr-CH" b="0" i="1" smtClean="0">
                        <a:latin typeface="Cambria Math" panose="02040503050406030204" pitchFamily="18" charset="0"/>
                        <a:cs typeface="Arial" panose="020B0604020202020204" pitchFamily="34" charset="0"/>
                      </a:rPr>
                      <m:t> </m:t>
                    </m:r>
                    <m:f>
                      <m:fPr>
                        <m:ctrlPr>
                          <a:rPr lang="en-US" i="1">
                            <a:latin typeface="Cambria Math" panose="02040503050406030204" pitchFamily="18" charset="0"/>
                            <a:cs typeface="Arial" panose="020B0604020202020204" pitchFamily="34" charset="0"/>
                          </a:rPr>
                        </m:ctrlPr>
                      </m:fPr>
                      <m:num>
                        <m:r>
                          <m:rPr>
                            <m:nor/>
                          </m:rPr>
                          <a:rPr lang="en-US"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cat</m:t>
                        </m:r>
                        <m:r>
                          <m:rPr>
                            <m:nor/>
                          </m:rPr>
                          <a:rPr lang="fr-CH" b="0" i="0" baseline="-25000" dirty="0" smtClean="0">
                            <a:latin typeface="Arial" panose="020B0604020202020204" pitchFamily="34" charset="0"/>
                            <a:cs typeface="Arial" panose="020B0604020202020204" pitchFamily="34" charset="0"/>
                          </a:rPr>
                          <m:t> </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E</m:t>
                        </m:r>
                        <m:r>
                          <m:rPr>
                            <m:nor/>
                          </m:rPr>
                          <a:rPr lang="en-US" dirty="0">
                            <a:latin typeface="Arial" panose="020B0604020202020204" pitchFamily="34" charset="0"/>
                            <a:cs typeface="Arial" panose="020B0604020202020204" pitchFamily="34" charset="0"/>
                          </a:rPr>
                          <m:t>]</m:t>
                        </m:r>
                        <m:r>
                          <m:rPr>
                            <m:nor/>
                          </m:rPr>
                          <a:rPr lang="en-US" baseline="-25000" dirty="0">
                            <a:latin typeface="Arial" panose="020B0604020202020204" pitchFamily="34" charset="0"/>
                            <a:cs typeface="Arial" panose="020B0604020202020204" pitchFamily="34" charset="0"/>
                          </a:rPr>
                          <m:t>total</m:t>
                        </m:r>
                        <m:r>
                          <a:rPr lang="fr-CH" i="1" baseline="-25000" dirty="0">
                            <a:latin typeface="Cambria Math" panose="02040503050406030204" pitchFamily="18" charset="0"/>
                            <a:cs typeface="Arial" panose="020B0604020202020204" pitchFamily="34" charset="0"/>
                          </a:rPr>
                          <m:t> </m:t>
                        </m:r>
                        <m:d>
                          <m:dPr>
                            <m:begChr m:val="["/>
                            <m:endChr m:val="]"/>
                            <m:ctrlPr>
                              <a:rPr lang="fr-CH" i="1">
                                <a:latin typeface="Cambria Math" panose="02040503050406030204" pitchFamily="18" charset="0"/>
                                <a:cs typeface="Arial" panose="020B0604020202020204" pitchFamily="34" charset="0"/>
                              </a:rPr>
                            </m:ctrlPr>
                          </m:dPr>
                          <m:e>
                            <m:r>
                              <m:rPr>
                                <m:nor/>
                              </m:rPr>
                              <a:rPr lang="fr-CH">
                                <a:latin typeface="Arial" panose="020B0604020202020204" pitchFamily="34" charset="0"/>
                                <a:cs typeface="Arial" panose="020B0604020202020204" pitchFamily="34" charset="0"/>
                              </a:rPr>
                              <m:t>S</m:t>
                            </m:r>
                          </m:e>
                        </m:d>
                      </m:num>
                      <m:den>
                        <m:r>
                          <m:rPr>
                            <m:nor/>
                          </m:rPr>
                          <a:rPr lang="fr-CH" b="1">
                            <a:latin typeface="Arial" panose="020B0604020202020204" pitchFamily="34" charset="0"/>
                            <a:cs typeface="Arial" panose="020B0604020202020204" pitchFamily="34" charset="0"/>
                          </a:rPr>
                          <m:t>K</m:t>
                        </m:r>
                        <m:r>
                          <m:rPr>
                            <m:nor/>
                          </m:rPr>
                          <a:rPr lang="fr-CH" b="1" baseline="-25000" dirty="0">
                            <a:latin typeface="Arial" panose="020B0604020202020204" pitchFamily="34" charset="0"/>
                            <a:cs typeface="Arial" panose="020B0604020202020204" pitchFamily="34" charset="0"/>
                          </a:rPr>
                          <m:t>m</m:t>
                        </m:r>
                        <m:r>
                          <m:rPr>
                            <m:nor/>
                          </m:rPr>
                          <a:rPr lang="fr-CH">
                            <a:latin typeface="Arial" panose="020B0604020202020204" pitchFamily="34" charset="0"/>
                            <a:cs typeface="Arial" panose="020B0604020202020204" pitchFamily="34" charset="0"/>
                          </a:rPr>
                          <m:t> + </m:t>
                        </m:r>
                        <m:d>
                          <m:dPr>
                            <m:begChr m:val="["/>
                            <m:endChr m:val="]"/>
                            <m:ctrlPr>
                              <a:rPr lang="fr-CH" i="1">
                                <a:latin typeface="Cambria Math" panose="02040503050406030204" pitchFamily="18" charset="0"/>
                                <a:cs typeface="Arial" panose="020B0604020202020204" pitchFamily="34" charset="0"/>
                              </a:rPr>
                            </m:ctrlPr>
                          </m:dPr>
                          <m:e>
                            <m:r>
                              <m:rPr>
                                <m:nor/>
                              </m:rPr>
                              <a:rPr lang="fr-CH">
                                <a:latin typeface="Arial" panose="020B0604020202020204" pitchFamily="34" charset="0"/>
                                <a:cs typeface="Arial" panose="020B0604020202020204" pitchFamily="34" charset="0"/>
                              </a:rPr>
                              <m:t>S</m:t>
                            </m:r>
                          </m:e>
                        </m:d>
                      </m:den>
                    </m:f>
                  </m:oMath>
                </a14:m>
                <a:endParaRPr lang="en-US" b="1" dirty="0">
                  <a:latin typeface="Arial" panose="020B0604020202020204" pitchFamily="34" charset="0"/>
                  <a:cs typeface="Arial" panose="020B0604020202020204" pitchFamily="34" charset="0"/>
                </a:endParaRPr>
              </a:p>
            </p:txBody>
          </p:sp>
        </mc:Choice>
        <mc:Fallback xmlns="">
          <p:sp>
            <p:nvSpPr>
              <p:cNvPr id="34" name="TextBox 33">
                <a:extLst>
                  <a:ext uri="{FF2B5EF4-FFF2-40B4-BE49-F238E27FC236}">
                    <a16:creationId xmlns:a16="http://schemas.microsoft.com/office/drawing/2014/main" id="{6D100E87-DDA9-42C4-B9E5-FE5F6B0255A4}"/>
                  </a:ext>
                </a:extLst>
              </p:cNvPr>
              <p:cNvSpPr txBox="1">
                <a:spLocks noRot="1" noChangeAspect="1" noMove="1" noResize="1" noEditPoints="1" noAdjustHandles="1" noChangeArrowheads="1" noChangeShapeType="1" noTextEdit="1"/>
              </p:cNvSpPr>
              <p:nvPr/>
            </p:nvSpPr>
            <p:spPr>
              <a:xfrm>
                <a:off x="3222690" y="1572579"/>
                <a:ext cx="3459678" cy="614977"/>
              </a:xfrm>
              <a:prstGeom prst="rect">
                <a:avLst/>
              </a:prstGeom>
              <a:blipFill>
                <a:blip r:embed="rId3"/>
                <a:stretch>
                  <a:fillRect l="-1587"/>
                </a:stretch>
              </a:blipFill>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5B8D9547-E827-4520-8420-4520A362FFAB}"/>
                  </a:ext>
                </a:extLst>
              </p:cNvPr>
              <p:cNvSpPr txBox="1"/>
              <p:nvPr/>
            </p:nvSpPr>
            <p:spPr>
              <a:xfrm>
                <a:off x="3092493" y="3429000"/>
                <a:ext cx="3459678" cy="614977"/>
              </a:xfrm>
              <a:prstGeom prst="rect">
                <a:avLst/>
              </a:prstGeom>
              <a:noFill/>
            </p:spPr>
            <p:txBody>
              <a:bodyPr wrap="square" rtlCol="0">
                <a:spAutoFit/>
              </a:bodyPr>
              <a:lstStyle/>
              <a:p>
                <a:r>
                  <a:rPr lang="fr-CH" dirty="0">
                    <a:solidFill>
                      <a:schemeClr val="tx1"/>
                    </a:solidFill>
                    <a:latin typeface="Arial" panose="020B0604020202020204" pitchFamily="34" charset="0"/>
                    <a:cs typeface="Arial" panose="020B0604020202020204" pitchFamily="34" charset="0"/>
                  </a:rPr>
                  <a:t>v </a:t>
                </a:r>
                <a14:m>
                  <m:oMath xmlns:m="http://schemas.openxmlformats.org/officeDocument/2006/math">
                    <m:r>
                      <m:rPr>
                        <m:nor/>
                      </m:rPr>
                      <a:rPr lang="fr-CH" i="0" smtClean="0">
                        <a:solidFill>
                          <a:schemeClr val="tx1"/>
                        </a:solidFill>
                        <a:latin typeface="Arial" panose="020B0604020202020204" pitchFamily="34" charset="0"/>
                        <a:cs typeface="Arial" panose="020B0604020202020204" pitchFamily="34" charset="0"/>
                      </a:rPr>
                      <m:t>=</m:t>
                    </m:r>
                    <m:r>
                      <a:rPr lang="fr-CH" b="0" i="1" smtClean="0">
                        <a:solidFill>
                          <a:schemeClr val="tx1"/>
                        </a:solidFill>
                        <a:latin typeface="Cambria Math" panose="02040503050406030204" pitchFamily="18" charset="0"/>
                        <a:cs typeface="Arial" panose="020B0604020202020204" pitchFamily="34" charset="0"/>
                      </a:rPr>
                      <m:t> </m:t>
                    </m:r>
                    <m:f>
                      <m:fPr>
                        <m:ctrlPr>
                          <a:rPr lang="en-US" i="1">
                            <a:solidFill>
                              <a:schemeClr val="tx1"/>
                            </a:solidFill>
                            <a:latin typeface="Cambria Math" panose="02040503050406030204" pitchFamily="18" charset="0"/>
                            <a:cs typeface="Arial" panose="020B0604020202020204" pitchFamily="34" charset="0"/>
                          </a:rPr>
                        </m:ctrlPr>
                      </m:fPr>
                      <m:num>
                        <m:r>
                          <m:rPr>
                            <m:nor/>
                          </m:rPr>
                          <a:rPr lang="en-US" dirty="0">
                            <a:solidFill>
                              <a:schemeClr val="tx1"/>
                            </a:solidFill>
                            <a:latin typeface="Arial" panose="020B0604020202020204" pitchFamily="34" charset="0"/>
                            <a:cs typeface="Arial" panose="020B0604020202020204" pitchFamily="34" charset="0"/>
                          </a:rPr>
                          <m:t>v</m:t>
                        </m:r>
                        <m:r>
                          <m:rPr>
                            <m:nor/>
                          </m:rPr>
                          <a:rPr lang="en-US" baseline="-25000" dirty="0">
                            <a:solidFill>
                              <a:schemeClr val="tx1"/>
                            </a:solidFill>
                            <a:latin typeface="Arial" panose="020B0604020202020204" pitchFamily="34" charset="0"/>
                            <a:cs typeface="Arial" panose="020B0604020202020204" pitchFamily="34" charset="0"/>
                          </a:rPr>
                          <m:t>max</m:t>
                        </m:r>
                        <m:r>
                          <a:rPr lang="fr-CH" b="0" i="1" smtClean="0">
                            <a:solidFill>
                              <a:schemeClr val="tx1"/>
                            </a:solidFill>
                            <a:latin typeface="Cambria Math" panose="02040503050406030204" pitchFamily="18" charset="0"/>
                            <a:cs typeface="Arial" panose="020B0604020202020204" pitchFamily="34" charset="0"/>
                          </a:rPr>
                          <m:t> </m:t>
                        </m:r>
                        <m:d>
                          <m:dPr>
                            <m:begChr m:val="["/>
                            <m:endChr m:val="]"/>
                            <m:ctrlPr>
                              <a:rPr lang="fr-CH" i="1">
                                <a:latin typeface="Cambria Math" panose="02040503050406030204" pitchFamily="18" charset="0"/>
                                <a:cs typeface="Arial" panose="020B0604020202020204" pitchFamily="34" charset="0"/>
                              </a:rPr>
                            </m:ctrlPr>
                          </m:dPr>
                          <m:e>
                            <m:r>
                              <m:rPr>
                                <m:nor/>
                              </m:rPr>
                              <a:rPr lang="fr-CH">
                                <a:latin typeface="Arial" panose="020B0604020202020204" pitchFamily="34" charset="0"/>
                                <a:cs typeface="Arial" panose="020B0604020202020204" pitchFamily="34" charset="0"/>
                              </a:rPr>
                              <m:t>S</m:t>
                            </m:r>
                          </m:e>
                        </m:d>
                      </m:num>
                      <m:den>
                        <m:r>
                          <m:rPr>
                            <m:nor/>
                          </m:rPr>
                          <a:rPr lang="fr-CH" b="1">
                            <a:solidFill>
                              <a:schemeClr val="tx1"/>
                            </a:solidFill>
                            <a:latin typeface="Arial" panose="020B0604020202020204" pitchFamily="34" charset="0"/>
                            <a:cs typeface="Arial" panose="020B0604020202020204" pitchFamily="34" charset="0"/>
                          </a:rPr>
                          <m:t>K</m:t>
                        </m:r>
                        <m:r>
                          <m:rPr>
                            <m:nor/>
                          </m:rPr>
                          <a:rPr lang="fr-CH" b="1" baseline="-25000" dirty="0">
                            <a:solidFill>
                              <a:schemeClr val="tx1"/>
                            </a:solidFill>
                            <a:latin typeface="Arial" panose="020B0604020202020204" pitchFamily="34" charset="0"/>
                            <a:cs typeface="Arial" panose="020B0604020202020204" pitchFamily="34" charset="0"/>
                          </a:rPr>
                          <m:t>m</m:t>
                        </m:r>
                        <m:r>
                          <m:rPr>
                            <m:nor/>
                          </m:rPr>
                          <a:rPr lang="fr-CH">
                            <a:solidFill>
                              <a:schemeClr val="tx1"/>
                            </a:solidFill>
                            <a:latin typeface="Arial" panose="020B0604020202020204" pitchFamily="34" charset="0"/>
                            <a:cs typeface="Arial" panose="020B0604020202020204" pitchFamily="34" charset="0"/>
                          </a:rPr>
                          <m:t> + </m:t>
                        </m:r>
                        <m:d>
                          <m:dPr>
                            <m:begChr m:val="["/>
                            <m:endChr m:val="]"/>
                            <m:ctrlPr>
                              <a:rPr lang="fr-CH" i="1">
                                <a:solidFill>
                                  <a:schemeClr val="tx1"/>
                                </a:solidFill>
                                <a:latin typeface="Cambria Math" panose="02040503050406030204" pitchFamily="18" charset="0"/>
                                <a:cs typeface="Arial" panose="020B0604020202020204" pitchFamily="34" charset="0"/>
                              </a:rPr>
                            </m:ctrlPr>
                          </m:dPr>
                          <m:e>
                            <m:r>
                              <m:rPr>
                                <m:nor/>
                              </m:rPr>
                              <a:rPr lang="fr-CH">
                                <a:solidFill>
                                  <a:schemeClr val="tx1"/>
                                </a:solidFill>
                                <a:latin typeface="Arial" panose="020B0604020202020204" pitchFamily="34" charset="0"/>
                                <a:cs typeface="Arial" panose="020B0604020202020204" pitchFamily="34" charset="0"/>
                              </a:rPr>
                              <m:t>S</m:t>
                            </m:r>
                          </m:e>
                        </m:d>
                      </m:den>
                    </m:f>
                  </m:oMath>
                </a14:m>
                <a:endParaRPr lang="en-US" b="1" dirty="0">
                  <a:solidFill>
                    <a:schemeClr val="tx1"/>
                  </a:solidFill>
                  <a:latin typeface="Arial" panose="020B0604020202020204" pitchFamily="34" charset="0"/>
                  <a:cs typeface="Arial" panose="020B0604020202020204" pitchFamily="34" charset="0"/>
                </a:endParaRPr>
              </a:p>
            </p:txBody>
          </p:sp>
        </mc:Choice>
        <mc:Fallback xmlns="">
          <p:sp>
            <p:nvSpPr>
              <p:cNvPr id="35" name="TextBox 34">
                <a:extLst>
                  <a:ext uri="{FF2B5EF4-FFF2-40B4-BE49-F238E27FC236}">
                    <a16:creationId xmlns:a16="http://schemas.microsoft.com/office/drawing/2014/main" id="{5B8D9547-E827-4520-8420-4520A362FFAB}"/>
                  </a:ext>
                </a:extLst>
              </p:cNvPr>
              <p:cNvSpPr txBox="1">
                <a:spLocks noRot="1" noChangeAspect="1" noMove="1" noResize="1" noEditPoints="1" noAdjustHandles="1" noChangeArrowheads="1" noChangeShapeType="1" noTextEdit="1"/>
              </p:cNvSpPr>
              <p:nvPr/>
            </p:nvSpPr>
            <p:spPr>
              <a:xfrm>
                <a:off x="3092493" y="3429000"/>
                <a:ext cx="3459678" cy="614977"/>
              </a:xfrm>
              <a:prstGeom prst="rect">
                <a:avLst/>
              </a:prstGeom>
              <a:blipFill>
                <a:blip r:embed="rId4"/>
                <a:stretch>
                  <a:fillRect l="-1408"/>
                </a:stretch>
              </a:blipFill>
            </p:spPr>
            <p:txBody>
              <a:bodyPr/>
              <a:lstStyle/>
              <a:p>
                <a:r>
                  <a:rPr lang="fr-CH">
                    <a:noFill/>
                  </a:rPr>
                  <a:t> </a:t>
                </a:r>
              </a:p>
            </p:txBody>
          </p:sp>
        </mc:Fallback>
      </mc:AlternateContent>
      <p:sp>
        <p:nvSpPr>
          <p:cNvPr id="36" name="Rectangle 35">
            <a:extLst>
              <a:ext uri="{FF2B5EF4-FFF2-40B4-BE49-F238E27FC236}">
                <a16:creationId xmlns:a16="http://schemas.microsoft.com/office/drawing/2014/main" id="{3BFD78F4-1E89-4DE3-A258-43B6EAE277F1}"/>
              </a:ext>
            </a:extLst>
          </p:cNvPr>
          <p:cNvSpPr/>
          <p:nvPr/>
        </p:nvSpPr>
        <p:spPr>
          <a:xfrm>
            <a:off x="2998520" y="3317782"/>
            <a:ext cx="1704109" cy="88439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 name="Slide Number Placeholder 2">
            <a:extLst>
              <a:ext uri="{FF2B5EF4-FFF2-40B4-BE49-F238E27FC236}">
                <a16:creationId xmlns:a16="http://schemas.microsoft.com/office/drawing/2014/main" id="{5C5AEADD-620C-4FE2-BB50-D57A0ED03300}"/>
              </a:ext>
            </a:extLst>
          </p:cNvPr>
          <p:cNvSpPr>
            <a:spLocks noGrp="1"/>
          </p:cNvSpPr>
          <p:nvPr>
            <p:ph type="sldNum" sz="quarter" idx="12"/>
          </p:nvPr>
        </p:nvSpPr>
        <p:spPr/>
        <p:txBody>
          <a:bodyPr/>
          <a:lstStyle/>
          <a:p>
            <a:fld id="{AD4A6CC0-4EFD-4D6F-B9F8-39B6B3B7B408}" type="slidenum">
              <a:rPr lang="fr-CH" smtClean="0"/>
              <a:t>17</a:t>
            </a:fld>
            <a:endParaRPr lang="fr-CH" dirty="0"/>
          </a:p>
        </p:txBody>
      </p:sp>
      <p:pic>
        <p:nvPicPr>
          <p:cNvPr id="9" name="Picture 8">
            <a:extLst>
              <a:ext uri="{FF2B5EF4-FFF2-40B4-BE49-F238E27FC236}">
                <a16:creationId xmlns:a16="http://schemas.microsoft.com/office/drawing/2014/main" id="{171F0DF3-5B48-D220-254B-655D8467C17A}"/>
              </a:ext>
            </a:extLst>
          </p:cNvPr>
          <p:cNvPicPr>
            <a:picLocks noChangeAspect="1"/>
          </p:cNvPicPr>
          <p:nvPr/>
        </p:nvPicPr>
        <p:blipFill>
          <a:blip r:embed="rId5"/>
          <a:srcRect r="5242"/>
          <a:stretch>
            <a:fillRect/>
          </a:stretch>
        </p:blipFill>
        <p:spPr>
          <a:xfrm>
            <a:off x="7376145" y="2247083"/>
            <a:ext cx="4720605" cy="3599776"/>
          </a:xfrm>
          <a:prstGeom prst="rect">
            <a:avLst/>
          </a:prstGeom>
        </p:spPr>
      </p:pic>
      <p:sp>
        <p:nvSpPr>
          <p:cNvPr id="10" name="TextBox 9">
            <a:extLst>
              <a:ext uri="{FF2B5EF4-FFF2-40B4-BE49-F238E27FC236}">
                <a16:creationId xmlns:a16="http://schemas.microsoft.com/office/drawing/2014/main" id="{72CEC98F-CCC4-6BD3-E0F3-5CE230703E7E}"/>
              </a:ext>
            </a:extLst>
          </p:cNvPr>
          <p:cNvSpPr txBox="1"/>
          <p:nvPr/>
        </p:nvSpPr>
        <p:spPr>
          <a:xfrm>
            <a:off x="8013794" y="2131150"/>
            <a:ext cx="2485988"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Ochs, Raymond S., </a:t>
            </a:r>
            <a:r>
              <a:rPr lang="en-US" sz="1000" i="1" dirty="0">
                <a:latin typeface="Arial" panose="020B0604020202020204" pitchFamily="34" charset="0"/>
                <a:cs typeface="Arial" panose="020B0604020202020204" pitchFamily="34" charset="0"/>
              </a:rPr>
              <a:t>Biochemistry</a:t>
            </a:r>
            <a:r>
              <a:rPr lang="en-US" sz="1000" dirty="0">
                <a:latin typeface="Arial" panose="020B0604020202020204" pitchFamily="34" charset="0"/>
                <a:cs typeface="Arial" panose="020B0604020202020204" pitchFamily="34" charset="0"/>
              </a:rPr>
              <a:t>, 2022</a:t>
            </a:r>
          </a:p>
        </p:txBody>
      </p:sp>
    </p:spTree>
    <p:extLst>
      <p:ext uri="{BB962C8B-B14F-4D97-AF65-F5344CB8AC3E}">
        <p14:creationId xmlns:p14="http://schemas.microsoft.com/office/powerpoint/2010/main" val="330973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B25154-E6FE-7CDE-87D4-3860FE8ED7D8}"/>
              </a:ext>
            </a:extLst>
          </p:cNvPr>
          <p:cNvPicPr>
            <a:picLocks noChangeAspect="1"/>
          </p:cNvPicPr>
          <p:nvPr/>
        </p:nvPicPr>
        <p:blipFill>
          <a:blip r:embed="rId3"/>
          <a:srcRect r="5242"/>
          <a:stretch>
            <a:fillRect/>
          </a:stretch>
        </p:blipFill>
        <p:spPr>
          <a:xfrm>
            <a:off x="7376145" y="2247083"/>
            <a:ext cx="4720605" cy="3599776"/>
          </a:xfrm>
          <a:prstGeom prst="rect">
            <a:avLst/>
          </a:prstGeom>
        </p:spPr>
      </p:pic>
      <p:sp>
        <p:nvSpPr>
          <p:cNvPr id="2" name="TextBox 1">
            <a:extLst>
              <a:ext uri="{FF2B5EF4-FFF2-40B4-BE49-F238E27FC236}">
                <a16:creationId xmlns:a16="http://schemas.microsoft.com/office/drawing/2014/main" id="{AC26E123-A151-4C6B-94FF-731AA6832853}"/>
              </a:ext>
            </a:extLst>
          </p:cNvPr>
          <p:cNvSpPr txBox="1"/>
          <p:nvPr/>
        </p:nvSpPr>
        <p:spPr>
          <a:xfrm>
            <a:off x="421574" y="421574"/>
            <a:ext cx="4275117"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Michaelis-Menten equation</a:t>
            </a:r>
          </a:p>
        </p:txBody>
      </p:sp>
      <p:sp>
        <p:nvSpPr>
          <p:cNvPr id="18" name="TextBox 17">
            <a:extLst>
              <a:ext uri="{FF2B5EF4-FFF2-40B4-BE49-F238E27FC236}">
                <a16:creationId xmlns:a16="http://schemas.microsoft.com/office/drawing/2014/main" id="{B55AD0D3-FF5B-42E9-980B-9FF55DE5FFA5}"/>
              </a:ext>
            </a:extLst>
          </p:cNvPr>
          <p:cNvSpPr txBox="1"/>
          <p:nvPr/>
        </p:nvSpPr>
        <p:spPr>
          <a:xfrm>
            <a:off x="7645729" y="393201"/>
            <a:ext cx="4217758" cy="523220"/>
          </a:xfrm>
          <a:prstGeom prst="rect">
            <a:avLst/>
          </a:prstGeom>
          <a:noFill/>
        </p:spPr>
        <p:txBody>
          <a:bodyPr wrap="none" rtlCol="0">
            <a:spAutoFit/>
          </a:bodyPr>
          <a:lstStyle/>
          <a:p>
            <a:r>
              <a:rPr lang="fr-CH" sz="2800" dirty="0">
                <a:latin typeface="Arial" panose="020B0604020202020204" pitchFamily="34" charset="0"/>
                <a:cs typeface="Arial" panose="020B0604020202020204" pitchFamily="34" charset="0"/>
              </a:rPr>
              <a:t>E + S         ES        E + P</a:t>
            </a:r>
          </a:p>
        </p:txBody>
      </p:sp>
      <p:cxnSp>
        <p:nvCxnSpPr>
          <p:cNvPr id="19" name="Straight Arrow Connector 18">
            <a:extLst>
              <a:ext uri="{FF2B5EF4-FFF2-40B4-BE49-F238E27FC236}">
                <a16:creationId xmlns:a16="http://schemas.microsoft.com/office/drawing/2014/main" id="{0FAEC54D-92F2-487D-A1B5-4B8401B69EFC}"/>
              </a:ext>
            </a:extLst>
          </p:cNvPr>
          <p:cNvCxnSpPr/>
          <p:nvPr/>
        </p:nvCxnSpPr>
        <p:spPr>
          <a:xfrm>
            <a:off x="10097984" y="654811"/>
            <a:ext cx="552203"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26CBCD7-B0C3-4067-8D17-A73F6F0DAA2E}"/>
              </a:ext>
            </a:extLst>
          </p:cNvPr>
          <p:cNvCxnSpPr/>
          <p:nvPr/>
        </p:nvCxnSpPr>
        <p:spPr>
          <a:xfrm>
            <a:off x="8771905" y="587517"/>
            <a:ext cx="552203"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C44B22C-01AF-48FB-9D0E-087D38BEA53F}"/>
              </a:ext>
            </a:extLst>
          </p:cNvPr>
          <p:cNvCxnSpPr/>
          <p:nvPr/>
        </p:nvCxnSpPr>
        <p:spPr>
          <a:xfrm>
            <a:off x="8777843" y="728042"/>
            <a:ext cx="552203" cy="0"/>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196F461-1E43-4B38-93A1-0FCF0F021884}"/>
              </a:ext>
            </a:extLst>
          </p:cNvPr>
          <p:cNvSpPr txBox="1"/>
          <p:nvPr/>
        </p:nvSpPr>
        <p:spPr>
          <a:xfrm>
            <a:off x="10097984" y="279740"/>
            <a:ext cx="434734" cy="307777"/>
          </a:xfrm>
          <a:prstGeom prst="rect">
            <a:avLst/>
          </a:prstGeom>
          <a:noFill/>
        </p:spPr>
        <p:txBody>
          <a:bodyPr wrap="none" rtlCol="0">
            <a:spAutoFit/>
          </a:bodyPr>
          <a:lstStyle/>
          <a:p>
            <a:r>
              <a:rPr lang="fr-CH" sz="1400" dirty="0" err="1">
                <a:latin typeface="Arial" panose="020B0604020202020204" pitchFamily="34" charset="0"/>
                <a:cs typeface="Arial" panose="020B0604020202020204" pitchFamily="34" charset="0"/>
              </a:rPr>
              <a:t>k</a:t>
            </a:r>
            <a:r>
              <a:rPr lang="fr-CH" sz="1400" baseline="-25000" dirty="0" err="1">
                <a:latin typeface="Arial" panose="020B0604020202020204" pitchFamily="34" charset="0"/>
                <a:cs typeface="Arial" panose="020B0604020202020204" pitchFamily="34" charset="0"/>
              </a:rPr>
              <a:t>cat</a:t>
            </a:r>
            <a:endParaRPr lang="fr-CH" sz="14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2B8421E-8BF0-42FB-A709-DF47D33475E3}"/>
              </a:ext>
            </a:extLst>
          </p:cNvPr>
          <p:cNvSpPr txBox="1"/>
          <p:nvPr/>
        </p:nvSpPr>
        <p:spPr>
          <a:xfrm>
            <a:off x="8877126" y="231887"/>
            <a:ext cx="341760" cy="307777"/>
          </a:xfrm>
          <a:prstGeom prst="rect">
            <a:avLst/>
          </a:prstGeom>
          <a:noFill/>
        </p:spPr>
        <p:txBody>
          <a:bodyPr wrap="none" rtlCol="0">
            <a:spAutoFit/>
          </a:bodyPr>
          <a:lstStyle/>
          <a:p>
            <a:r>
              <a:rPr lang="fr-CH" sz="1400" dirty="0">
                <a:latin typeface="Arial" panose="020B0604020202020204" pitchFamily="34" charset="0"/>
                <a:cs typeface="Arial" panose="020B0604020202020204" pitchFamily="34" charset="0"/>
              </a:rPr>
              <a:t>k</a:t>
            </a:r>
            <a:r>
              <a:rPr lang="fr-CH" sz="1400" baseline="-25000" dirty="0">
                <a:latin typeface="Arial" panose="020B0604020202020204" pitchFamily="34" charset="0"/>
                <a:cs typeface="Arial" panose="020B0604020202020204" pitchFamily="34" charset="0"/>
              </a:rPr>
              <a:t>1</a:t>
            </a:r>
            <a:endParaRPr lang="fr-CH" sz="14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54C17614-6EF7-410B-AE02-81509E67ADBF}"/>
              </a:ext>
            </a:extLst>
          </p:cNvPr>
          <p:cNvSpPr txBox="1"/>
          <p:nvPr/>
        </p:nvSpPr>
        <p:spPr>
          <a:xfrm>
            <a:off x="8894615" y="749168"/>
            <a:ext cx="381836" cy="307777"/>
          </a:xfrm>
          <a:prstGeom prst="rect">
            <a:avLst/>
          </a:prstGeom>
          <a:noFill/>
        </p:spPr>
        <p:txBody>
          <a:bodyPr wrap="none" rtlCol="0">
            <a:spAutoFit/>
          </a:bodyPr>
          <a:lstStyle/>
          <a:p>
            <a:r>
              <a:rPr lang="fr-CH" sz="1400" dirty="0">
                <a:latin typeface="Arial" panose="020B0604020202020204" pitchFamily="34" charset="0"/>
                <a:cs typeface="Arial" panose="020B0604020202020204" pitchFamily="34" charset="0"/>
              </a:rPr>
              <a:t>k</a:t>
            </a:r>
            <a:r>
              <a:rPr lang="fr-CH" sz="1400" baseline="-25000" dirty="0">
                <a:latin typeface="Arial" panose="020B0604020202020204" pitchFamily="34" charset="0"/>
                <a:cs typeface="Arial" panose="020B0604020202020204" pitchFamily="34" charset="0"/>
              </a:rPr>
              <a:t>-1</a:t>
            </a:r>
            <a:endParaRPr lang="fr-CH" sz="14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3085AFB-FE71-4394-8FDA-76440FECF04B}"/>
              </a:ext>
            </a:extLst>
          </p:cNvPr>
          <p:cNvSpPr/>
          <p:nvPr/>
        </p:nvSpPr>
        <p:spPr>
          <a:xfrm>
            <a:off x="7566561" y="212614"/>
            <a:ext cx="4385953" cy="88439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5B8D9547-E827-4520-8420-4520A362FFAB}"/>
                  </a:ext>
                </a:extLst>
              </p:cNvPr>
              <p:cNvSpPr txBox="1"/>
              <p:nvPr/>
            </p:nvSpPr>
            <p:spPr>
              <a:xfrm>
                <a:off x="2896549" y="1327297"/>
                <a:ext cx="3459678" cy="614977"/>
              </a:xfrm>
              <a:prstGeom prst="rect">
                <a:avLst/>
              </a:prstGeom>
              <a:noFill/>
            </p:spPr>
            <p:txBody>
              <a:bodyPr wrap="square" rtlCol="0">
                <a:spAutoFit/>
              </a:bodyPr>
              <a:lstStyle/>
              <a:p>
                <a:r>
                  <a:rPr lang="fr-CH" dirty="0">
                    <a:solidFill>
                      <a:schemeClr val="tx1"/>
                    </a:solidFill>
                    <a:latin typeface="Arial" panose="020B0604020202020204" pitchFamily="34" charset="0"/>
                    <a:cs typeface="Arial" panose="020B0604020202020204" pitchFamily="34" charset="0"/>
                  </a:rPr>
                  <a:t>v </a:t>
                </a:r>
                <a14:m>
                  <m:oMath xmlns:m="http://schemas.openxmlformats.org/officeDocument/2006/math">
                    <m:r>
                      <m:rPr>
                        <m:nor/>
                      </m:rPr>
                      <a:rPr lang="fr-CH" i="0" smtClean="0">
                        <a:solidFill>
                          <a:schemeClr val="tx1"/>
                        </a:solidFill>
                        <a:latin typeface="Arial" panose="020B0604020202020204" pitchFamily="34" charset="0"/>
                        <a:cs typeface="Arial" panose="020B0604020202020204" pitchFamily="34" charset="0"/>
                      </a:rPr>
                      <m:t>=</m:t>
                    </m:r>
                    <m:r>
                      <a:rPr lang="fr-CH" b="0" i="1" smtClean="0">
                        <a:solidFill>
                          <a:schemeClr val="tx1"/>
                        </a:solidFill>
                        <a:latin typeface="Cambria Math" panose="02040503050406030204" pitchFamily="18" charset="0"/>
                        <a:cs typeface="Arial" panose="020B0604020202020204" pitchFamily="34" charset="0"/>
                      </a:rPr>
                      <m:t> </m:t>
                    </m:r>
                    <m:f>
                      <m:fPr>
                        <m:ctrlPr>
                          <a:rPr lang="en-US" i="1">
                            <a:solidFill>
                              <a:schemeClr val="tx1"/>
                            </a:solidFill>
                            <a:latin typeface="Cambria Math" panose="02040503050406030204" pitchFamily="18" charset="0"/>
                            <a:cs typeface="Arial" panose="020B0604020202020204" pitchFamily="34" charset="0"/>
                          </a:rPr>
                        </m:ctrlPr>
                      </m:fPr>
                      <m:num>
                        <m:r>
                          <m:rPr>
                            <m:nor/>
                          </m:rPr>
                          <a:rPr lang="en-US" dirty="0">
                            <a:solidFill>
                              <a:schemeClr val="tx1"/>
                            </a:solidFill>
                            <a:latin typeface="Arial" panose="020B0604020202020204" pitchFamily="34" charset="0"/>
                            <a:cs typeface="Arial" panose="020B0604020202020204" pitchFamily="34" charset="0"/>
                          </a:rPr>
                          <m:t>v</m:t>
                        </m:r>
                        <m:r>
                          <m:rPr>
                            <m:nor/>
                          </m:rPr>
                          <a:rPr lang="en-US" baseline="-25000" dirty="0">
                            <a:solidFill>
                              <a:schemeClr val="tx1"/>
                            </a:solidFill>
                            <a:latin typeface="Arial" panose="020B0604020202020204" pitchFamily="34" charset="0"/>
                            <a:cs typeface="Arial" panose="020B0604020202020204" pitchFamily="34" charset="0"/>
                          </a:rPr>
                          <m:t>max</m:t>
                        </m:r>
                        <m:r>
                          <a:rPr lang="fr-CH" b="0" i="1" smtClean="0">
                            <a:solidFill>
                              <a:schemeClr val="tx1"/>
                            </a:solidFill>
                            <a:latin typeface="Cambria Math" panose="02040503050406030204" pitchFamily="18" charset="0"/>
                            <a:cs typeface="Arial" panose="020B0604020202020204" pitchFamily="34" charset="0"/>
                          </a:rPr>
                          <m:t> </m:t>
                        </m:r>
                        <m:d>
                          <m:dPr>
                            <m:begChr m:val="["/>
                            <m:endChr m:val="]"/>
                            <m:ctrlPr>
                              <a:rPr lang="fr-CH" i="1">
                                <a:latin typeface="Cambria Math" panose="02040503050406030204" pitchFamily="18" charset="0"/>
                                <a:cs typeface="Arial" panose="020B0604020202020204" pitchFamily="34" charset="0"/>
                              </a:rPr>
                            </m:ctrlPr>
                          </m:dPr>
                          <m:e>
                            <m:r>
                              <m:rPr>
                                <m:nor/>
                              </m:rPr>
                              <a:rPr lang="fr-CH">
                                <a:latin typeface="Arial" panose="020B0604020202020204" pitchFamily="34" charset="0"/>
                                <a:cs typeface="Arial" panose="020B0604020202020204" pitchFamily="34" charset="0"/>
                              </a:rPr>
                              <m:t>S</m:t>
                            </m:r>
                          </m:e>
                        </m:d>
                      </m:num>
                      <m:den>
                        <m:r>
                          <m:rPr>
                            <m:nor/>
                          </m:rPr>
                          <a:rPr lang="fr-CH" b="1">
                            <a:solidFill>
                              <a:schemeClr val="tx1"/>
                            </a:solidFill>
                            <a:latin typeface="Arial" panose="020B0604020202020204" pitchFamily="34" charset="0"/>
                            <a:cs typeface="Arial" panose="020B0604020202020204" pitchFamily="34" charset="0"/>
                          </a:rPr>
                          <m:t>K</m:t>
                        </m:r>
                        <m:r>
                          <m:rPr>
                            <m:nor/>
                          </m:rPr>
                          <a:rPr lang="fr-CH" b="1" baseline="-25000" dirty="0">
                            <a:solidFill>
                              <a:schemeClr val="tx1"/>
                            </a:solidFill>
                            <a:latin typeface="Arial" panose="020B0604020202020204" pitchFamily="34" charset="0"/>
                            <a:cs typeface="Arial" panose="020B0604020202020204" pitchFamily="34" charset="0"/>
                          </a:rPr>
                          <m:t>m</m:t>
                        </m:r>
                        <m:r>
                          <m:rPr>
                            <m:nor/>
                          </m:rPr>
                          <a:rPr lang="fr-CH">
                            <a:solidFill>
                              <a:schemeClr val="tx1"/>
                            </a:solidFill>
                            <a:latin typeface="Arial" panose="020B0604020202020204" pitchFamily="34" charset="0"/>
                            <a:cs typeface="Arial" panose="020B0604020202020204" pitchFamily="34" charset="0"/>
                          </a:rPr>
                          <m:t> + </m:t>
                        </m:r>
                        <m:d>
                          <m:dPr>
                            <m:begChr m:val="["/>
                            <m:endChr m:val="]"/>
                            <m:ctrlPr>
                              <a:rPr lang="fr-CH" i="1">
                                <a:solidFill>
                                  <a:schemeClr val="tx1"/>
                                </a:solidFill>
                                <a:latin typeface="Cambria Math" panose="02040503050406030204" pitchFamily="18" charset="0"/>
                                <a:cs typeface="Arial" panose="020B0604020202020204" pitchFamily="34" charset="0"/>
                              </a:rPr>
                            </m:ctrlPr>
                          </m:dPr>
                          <m:e>
                            <m:r>
                              <m:rPr>
                                <m:nor/>
                              </m:rPr>
                              <a:rPr lang="fr-CH">
                                <a:solidFill>
                                  <a:schemeClr val="tx1"/>
                                </a:solidFill>
                                <a:latin typeface="Arial" panose="020B0604020202020204" pitchFamily="34" charset="0"/>
                                <a:cs typeface="Arial" panose="020B0604020202020204" pitchFamily="34" charset="0"/>
                              </a:rPr>
                              <m:t>S</m:t>
                            </m:r>
                          </m:e>
                        </m:d>
                      </m:den>
                    </m:f>
                  </m:oMath>
                </a14:m>
                <a:endParaRPr lang="en-US" b="1" dirty="0">
                  <a:solidFill>
                    <a:schemeClr val="tx1"/>
                  </a:solidFill>
                  <a:latin typeface="Arial" panose="020B0604020202020204" pitchFamily="34" charset="0"/>
                  <a:cs typeface="Arial" panose="020B0604020202020204" pitchFamily="34" charset="0"/>
                </a:endParaRPr>
              </a:p>
            </p:txBody>
          </p:sp>
        </mc:Choice>
        <mc:Fallback xmlns="">
          <p:sp>
            <p:nvSpPr>
              <p:cNvPr id="35" name="TextBox 34">
                <a:extLst>
                  <a:ext uri="{FF2B5EF4-FFF2-40B4-BE49-F238E27FC236}">
                    <a16:creationId xmlns:a16="http://schemas.microsoft.com/office/drawing/2014/main" id="{5B8D9547-E827-4520-8420-4520A362FFAB}"/>
                  </a:ext>
                </a:extLst>
              </p:cNvPr>
              <p:cNvSpPr txBox="1">
                <a:spLocks noRot="1" noChangeAspect="1" noMove="1" noResize="1" noEditPoints="1" noAdjustHandles="1" noChangeArrowheads="1" noChangeShapeType="1" noTextEdit="1"/>
              </p:cNvSpPr>
              <p:nvPr/>
            </p:nvSpPr>
            <p:spPr>
              <a:xfrm>
                <a:off x="2896549" y="1327297"/>
                <a:ext cx="3459678" cy="614977"/>
              </a:xfrm>
              <a:prstGeom prst="rect">
                <a:avLst/>
              </a:prstGeom>
              <a:blipFill>
                <a:blip r:embed="rId4"/>
                <a:stretch>
                  <a:fillRect l="-1408"/>
                </a:stretch>
              </a:blipFill>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02F8858-3E2E-4A82-B7BD-721E26044785}"/>
                  </a:ext>
                </a:extLst>
              </p:cNvPr>
              <p:cNvSpPr txBox="1"/>
              <p:nvPr/>
            </p:nvSpPr>
            <p:spPr>
              <a:xfrm>
                <a:off x="501196" y="2447887"/>
                <a:ext cx="6754091" cy="369332"/>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case 1</a:t>
                </a:r>
                <a:r>
                  <a:rPr lang="en-US" dirty="0">
                    <a:latin typeface="Arial" panose="020B0604020202020204" pitchFamily="34" charset="0"/>
                    <a:cs typeface="Arial" panose="020B0604020202020204" pitchFamily="34" charset="0"/>
                  </a:rPr>
                  <a:t>: [S] &gt;&gt; </a:t>
                </a:r>
                <a14:m>
                  <m:oMath xmlns:m="http://schemas.openxmlformats.org/officeDocument/2006/math">
                    <m:r>
                      <m:rPr>
                        <m:nor/>
                      </m:rPr>
                      <a:rPr lang="fr-CH" b="1" smtClean="0">
                        <a:solidFill>
                          <a:schemeClr val="tx1"/>
                        </a:solidFill>
                        <a:latin typeface="Arial" panose="020B0604020202020204" pitchFamily="34" charset="0"/>
                        <a:cs typeface="Arial" panose="020B0604020202020204" pitchFamily="34" charset="0"/>
                      </a:rPr>
                      <m:t>K</m:t>
                    </m:r>
                    <m:r>
                      <m:rPr>
                        <m:nor/>
                      </m:rPr>
                      <a:rPr lang="fr-CH" b="1" baseline="-25000" dirty="0" smtClean="0">
                        <a:solidFill>
                          <a:schemeClr val="tx1"/>
                        </a:solidFill>
                        <a:latin typeface="Arial" panose="020B0604020202020204" pitchFamily="34" charset="0"/>
                        <a:cs typeface="Arial" panose="020B0604020202020204" pitchFamily="34" charset="0"/>
                      </a:rPr>
                      <m:t>m</m:t>
                    </m:r>
                  </m:oMath>
                </a14:m>
                <a:endParaRPr lang="en-US" dirty="0">
                  <a:latin typeface="Arial" panose="020B0604020202020204" pitchFamily="34" charset="0"/>
                  <a:cs typeface="Arial" panose="020B0604020202020204" pitchFamily="34" charset="0"/>
                </a:endParaRPr>
              </a:p>
            </p:txBody>
          </p:sp>
        </mc:Choice>
        <mc:Fallback xmlns="">
          <p:sp>
            <p:nvSpPr>
              <p:cNvPr id="17" name="TextBox 16">
                <a:extLst>
                  <a:ext uri="{FF2B5EF4-FFF2-40B4-BE49-F238E27FC236}">
                    <a16:creationId xmlns:a16="http://schemas.microsoft.com/office/drawing/2014/main" id="{802F8858-3E2E-4A82-B7BD-721E26044785}"/>
                  </a:ext>
                </a:extLst>
              </p:cNvPr>
              <p:cNvSpPr txBox="1">
                <a:spLocks noRot="1" noChangeAspect="1" noMove="1" noResize="1" noEditPoints="1" noAdjustHandles="1" noChangeArrowheads="1" noChangeShapeType="1" noTextEdit="1"/>
              </p:cNvSpPr>
              <p:nvPr/>
            </p:nvSpPr>
            <p:spPr>
              <a:xfrm>
                <a:off x="501196" y="2447887"/>
                <a:ext cx="6754091" cy="369332"/>
              </a:xfrm>
              <a:prstGeom prst="rect">
                <a:avLst/>
              </a:prstGeom>
              <a:blipFill>
                <a:blip r:embed="rId5"/>
                <a:stretch>
                  <a:fillRect l="-722" t="-10000" b="-26667"/>
                </a:stretch>
              </a:blipFill>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04737A2-1887-4372-8FD9-8060178A10A7}"/>
                  </a:ext>
                </a:extLst>
              </p:cNvPr>
              <p:cNvSpPr txBox="1"/>
              <p:nvPr/>
            </p:nvSpPr>
            <p:spPr>
              <a:xfrm>
                <a:off x="2853006" y="2447887"/>
                <a:ext cx="4004993" cy="369332"/>
              </a:xfrm>
              <a:prstGeom prst="rect">
                <a:avLst/>
              </a:prstGeom>
              <a:noFill/>
            </p:spPr>
            <p:txBody>
              <a:bodyPr wrap="square" rtlCol="0">
                <a:spAutoFit/>
              </a:bodyPr>
              <a:lstStyle/>
              <a:p>
                <a:r>
                  <a:rPr lang="fr-CH" dirty="0">
                    <a:solidFill>
                      <a:schemeClr val="tx1"/>
                    </a:solidFill>
                    <a:latin typeface="Arial" panose="020B0604020202020204" pitchFamily="34" charset="0"/>
                    <a:cs typeface="Arial" panose="020B0604020202020204" pitchFamily="34" charset="0"/>
                  </a:rPr>
                  <a:t>v </a:t>
                </a:r>
                <a14:m>
                  <m:oMath xmlns:m="http://schemas.openxmlformats.org/officeDocument/2006/math">
                    <m:r>
                      <m:rPr>
                        <m:nor/>
                      </m:rPr>
                      <a:rPr lang="fr-CH" i="0" smtClean="0">
                        <a:solidFill>
                          <a:schemeClr val="tx1"/>
                        </a:solidFill>
                        <a:latin typeface="Arial" panose="020B0604020202020204" pitchFamily="34" charset="0"/>
                        <a:cs typeface="Arial" panose="020B0604020202020204" pitchFamily="34" charset="0"/>
                      </a:rPr>
                      <m:t>=</m:t>
                    </m:r>
                    <m:r>
                      <m:rPr>
                        <m:nor/>
                      </m:rPr>
                      <a:rPr lang="fr-CH" b="0" i="0" smtClean="0">
                        <a:solidFill>
                          <a:schemeClr val="tx1"/>
                        </a:solidFill>
                        <a:latin typeface="Arial" panose="020B0604020202020204" pitchFamily="34" charset="0"/>
                        <a:cs typeface="Arial" panose="020B0604020202020204" pitchFamily="34" charset="0"/>
                      </a:rPr>
                      <m:t> </m:t>
                    </m:r>
                    <m:r>
                      <m:rPr>
                        <m:nor/>
                      </m:rPr>
                      <a:rPr lang="en-US"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oMath>
                </a14:m>
                <a:r>
                  <a:rPr lang="en-US" b="1" dirty="0">
                    <a:solidFill>
                      <a:schemeClr val="tx1"/>
                    </a:solidFill>
                    <a:latin typeface="Arial" panose="020B0604020202020204" pitchFamily="34" charset="0"/>
                    <a:cs typeface="Arial" panose="020B0604020202020204" pitchFamily="34" charset="0"/>
                  </a:rPr>
                  <a:t> </a:t>
                </a:r>
                <a:r>
                  <a:rPr lang="en-US" b="1" dirty="0">
                    <a:solidFill>
                      <a:schemeClr val="tx1"/>
                    </a:solidFill>
                    <a:latin typeface="Arial" panose="020B0604020202020204" pitchFamily="34" charset="0"/>
                    <a:cs typeface="Arial" panose="020B0604020202020204" pitchFamily="34" charset="0"/>
                    <a:sym typeface="Wingdings" pitchFamily="2" charset="2"/>
                  </a:rPr>
                  <a:t> enzyme is saturated</a:t>
                </a:r>
                <a:endParaRPr lang="en-US" b="1" dirty="0">
                  <a:solidFill>
                    <a:schemeClr val="tx1"/>
                  </a:solidFill>
                  <a:latin typeface="Arial" panose="020B0604020202020204" pitchFamily="34" charset="0"/>
                  <a:cs typeface="Arial" panose="020B0604020202020204" pitchFamily="34" charset="0"/>
                </a:endParaRPr>
              </a:p>
            </p:txBody>
          </p:sp>
        </mc:Choice>
        <mc:Fallback xmlns="">
          <p:sp>
            <p:nvSpPr>
              <p:cNvPr id="25" name="TextBox 24">
                <a:extLst>
                  <a:ext uri="{FF2B5EF4-FFF2-40B4-BE49-F238E27FC236}">
                    <a16:creationId xmlns:a16="http://schemas.microsoft.com/office/drawing/2014/main" id="{204737A2-1887-4372-8FD9-8060178A10A7}"/>
                  </a:ext>
                </a:extLst>
              </p:cNvPr>
              <p:cNvSpPr txBox="1">
                <a:spLocks noRot="1" noChangeAspect="1" noMove="1" noResize="1" noEditPoints="1" noAdjustHandles="1" noChangeArrowheads="1" noChangeShapeType="1" noTextEdit="1"/>
              </p:cNvSpPr>
              <p:nvPr/>
            </p:nvSpPr>
            <p:spPr>
              <a:xfrm>
                <a:off x="2853006" y="2447887"/>
                <a:ext cx="4004993" cy="369332"/>
              </a:xfrm>
              <a:prstGeom prst="rect">
                <a:avLst/>
              </a:prstGeom>
              <a:blipFill>
                <a:blip r:embed="rId6"/>
                <a:stretch>
                  <a:fillRect l="-1266" t="-10000"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95DE759-495B-4A71-A98E-A641A1613173}"/>
                  </a:ext>
                </a:extLst>
              </p:cNvPr>
              <p:cNvSpPr txBox="1"/>
              <p:nvPr/>
            </p:nvSpPr>
            <p:spPr>
              <a:xfrm>
                <a:off x="501196" y="3138166"/>
                <a:ext cx="6754091" cy="369332"/>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case 2</a:t>
                </a:r>
                <a:r>
                  <a:rPr lang="en-US" dirty="0">
                    <a:latin typeface="Arial" panose="020B0604020202020204" pitchFamily="34" charset="0"/>
                    <a:cs typeface="Arial" panose="020B0604020202020204" pitchFamily="34" charset="0"/>
                  </a:rPr>
                  <a:t>: [S] &lt;&lt; </a:t>
                </a:r>
                <a14:m>
                  <m:oMath xmlns:m="http://schemas.openxmlformats.org/officeDocument/2006/math">
                    <m:r>
                      <m:rPr>
                        <m:nor/>
                      </m:rPr>
                      <a:rPr lang="fr-CH" b="1" smtClean="0">
                        <a:solidFill>
                          <a:schemeClr val="tx1"/>
                        </a:solidFill>
                        <a:latin typeface="Arial" panose="020B0604020202020204" pitchFamily="34" charset="0"/>
                        <a:cs typeface="Arial" panose="020B0604020202020204" pitchFamily="34" charset="0"/>
                      </a:rPr>
                      <m:t>K</m:t>
                    </m:r>
                    <m:r>
                      <m:rPr>
                        <m:nor/>
                      </m:rPr>
                      <a:rPr lang="fr-CH" b="1" baseline="-25000" dirty="0" smtClean="0">
                        <a:solidFill>
                          <a:schemeClr val="tx1"/>
                        </a:solidFill>
                        <a:latin typeface="Arial" panose="020B0604020202020204" pitchFamily="34" charset="0"/>
                        <a:cs typeface="Arial" panose="020B0604020202020204" pitchFamily="34" charset="0"/>
                      </a:rPr>
                      <m:t>m</m:t>
                    </m:r>
                  </m:oMath>
                </a14:m>
                <a:endParaRPr lang="en-US" dirty="0">
                  <a:latin typeface="Arial" panose="020B0604020202020204" pitchFamily="34" charset="0"/>
                  <a:cs typeface="Arial" panose="020B0604020202020204" pitchFamily="34" charset="0"/>
                </a:endParaRPr>
              </a:p>
            </p:txBody>
          </p:sp>
        </mc:Choice>
        <mc:Fallback xmlns="">
          <p:sp>
            <p:nvSpPr>
              <p:cNvPr id="26" name="TextBox 25">
                <a:extLst>
                  <a:ext uri="{FF2B5EF4-FFF2-40B4-BE49-F238E27FC236}">
                    <a16:creationId xmlns:a16="http://schemas.microsoft.com/office/drawing/2014/main" id="{B95DE759-495B-4A71-A98E-A641A1613173}"/>
                  </a:ext>
                </a:extLst>
              </p:cNvPr>
              <p:cNvSpPr txBox="1">
                <a:spLocks noRot="1" noChangeAspect="1" noMove="1" noResize="1" noEditPoints="1" noAdjustHandles="1" noChangeArrowheads="1" noChangeShapeType="1" noTextEdit="1"/>
              </p:cNvSpPr>
              <p:nvPr/>
            </p:nvSpPr>
            <p:spPr>
              <a:xfrm>
                <a:off x="501196" y="3138166"/>
                <a:ext cx="6754091" cy="369332"/>
              </a:xfrm>
              <a:prstGeom prst="rect">
                <a:avLst/>
              </a:prstGeom>
              <a:blipFill>
                <a:blip r:embed="rId7"/>
                <a:stretch>
                  <a:fillRect l="-750" t="-10345" b="-310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B1286273-B144-485B-949A-1B6820B68BAC}"/>
                  </a:ext>
                </a:extLst>
              </p:cNvPr>
              <p:cNvSpPr txBox="1"/>
              <p:nvPr/>
            </p:nvSpPr>
            <p:spPr>
              <a:xfrm>
                <a:off x="2853006" y="3138166"/>
                <a:ext cx="4922815" cy="558294"/>
              </a:xfrm>
              <a:prstGeom prst="rect">
                <a:avLst/>
              </a:prstGeom>
              <a:noFill/>
            </p:spPr>
            <p:txBody>
              <a:bodyPr wrap="square" rtlCol="0">
                <a:spAutoFit/>
              </a:bodyPr>
              <a:lstStyle/>
              <a:p>
                <a:r>
                  <a:rPr lang="fr-CH" dirty="0">
                    <a:solidFill>
                      <a:schemeClr val="tx1"/>
                    </a:solidFill>
                    <a:latin typeface="Arial" panose="020B0604020202020204" pitchFamily="34" charset="0"/>
                    <a:cs typeface="Arial" panose="020B0604020202020204" pitchFamily="34" charset="0"/>
                  </a:rPr>
                  <a:t>v </a:t>
                </a:r>
                <a14:m>
                  <m:oMath xmlns:m="http://schemas.openxmlformats.org/officeDocument/2006/math">
                    <m:r>
                      <m:rPr>
                        <m:nor/>
                      </m:rPr>
                      <a:rPr lang="fr-CH" i="0" smtClean="0">
                        <a:solidFill>
                          <a:schemeClr val="tx1"/>
                        </a:solidFill>
                        <a:latin typeface="Arial" panose="020B0604020202020204" pitchFamily="34" charset="0"/>
                        <a:cs typeface="Arial" panose="020B0604020202020204" pitchFamily="34" charset="0"/>
                      </a:rPr>
                      <m:t>=</m:t>
                    </m:r>
                    <m:f>
                      <m:fPr>
                        <m:ctrlPr>
                          <a:rPr lang="en-US" i="1">
                            <a:latin typeface="Cambria Math" panose="02040503050406030204" pitchFamily="18" charset="0"/>
                            <a:cs typeface="Arial" panose="020B0604020202020204" pitchFamily="34" charset="0"/>
                          </a:rPr>
                        </m:ctrlPr>
                      </m:fPr>
                      <m:num>
                        <m:r>
                          <m:rPr>
                            <m:nor/>
                          </m:rPr>
                          <a:rPr lang="en-US"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r>
                          <a:rPr lang="fr-CH" i="1">
                            <a:latin typeface="Cambria Math" panose="02040503050406030204" pitchFamily="18" charset="0"/>
                            <a:cs typeface="Arial" panose="020B0604020202020204" pitchFamily="34" charset="0"/>
                          </a:rPr>
                          <m:t> </m:t>
                        </m:r>
                        <m:d>
                          <m:dPr>
                            <m:begChr m:val="["/>
                            <m:endChr m:val="]"/>
                            <m:ctrlPr>
                              <a:rPr lang="fr-CH" i="1">
                                <a:latin typeface="Cambria Math" panose="02040503050406030204" pitchFamily="18" charset="0"/>
                                <a:cs typeface="Arial" panose="020B0604020202020204" pitchFamily="34" charset="0"/>
                              </a:rPr>
                            </m:ctrlPr>
                          </m:dPr>
                          <m:e>
                            <m:r>
                              <m:rPr>
                                <m:nor/>
                              </m:rPr>
                              <a:rPr lang="fr-CH">
                                <a:latin typeface="Arial" panose="020B0604020202020204" pitchFamily="34" charset="0"/>
                                <a:cs typeface="Arial" panose="020B0604020202020204" pitchFamily="34" charset="0"/>
                              </a:rPr>
                              <m:t>S</m:t>
                            </m:r>
                          </m:e>
                        </m:d>
                      </m:num>
                      <m:den>
                        <m:r>
                          <m:rPr>
                            <m:nor/>
                          </m:rPr>
                          <a:rPr lang="fr-CH" b="1">
                            <a:latin typeface="Arial" panose="020B0604020202020204" pitchFamily="34" charset="0"/>
                            <a:cs typeface="Arial" panose="020B0604020202020204" pitchFamily="34" charset="0"/>
                          </a:rPr>
                          <m:t>K</m:t>
                        </m:r>
                        <m:r>
                          <m:rPr>
                            <m:nor/>
                          </m:rPr>
                          <a:rPr lang="fr-CH" b="1" baseline="-25000" dirty="0">
                            <a:latin typeface="Arial" panose="020B0604020202020204" pitchFamily="34" charset="0"/>
                            <a:cs typeface="Arial" panose="020B0604020202020204" pitchFamily="34" charset="0"/>
                          </a:rPr>
                          <m:t>m</m:t>
                        </m:r>
                      </m:den>
                    </m:f>
                  </m:oMath>
                </a14:m>
                <a:r>
                  <a:rPr lang="en-US" b="1" dirty="0">
                    <a:solidFill>
                      <a:schemeClr val="tx1"/>
                    </a:solidFill>
                    <a:latin typeface="Arial" panose="020B0604020202020204" pitchFamily="34" charset="0"/>
                    <a:cs typeface="Arial" panose="020B0604020202020204" pitchFamily="34" charset="0"/>
                  </a:rPr>
                  <a:t> </a:t>
                </a:r>
                <a:r>
                  <a:rPr lang="en-US" b="1" dirty="0">
                    <a:solidFill>
                      <a:schemeClr val="tx1"/>
                    </a:solidFill>
                    <a:latin typeface="Arial" panose="020B0604020202020204" pitchFamily="34" charset="0"/>
                    <a:cs typeface="Arial" panose="020B0604020202020204" pitchFamily="34" charset="0"/>
                    <a:sym typeface="Wingdings" pitchFamily="2" charset="2"/>
                  </a:rPr>
                  <a:t> rate increases linearly with [S]</a:t>
                </a:r>
                <a:endParaRPr lang="en-US" b="1" dirty="0">
                  <a:solidFill>
                    <a:schemeClr val="tx1"/>
                  </a:solidFill>
                  <a:latin typeface="Arial" panose="020B0604020202020204" pitchFamily="34" charset="0"/>
                  <a:cs typeface="Arial" panose="020B0604020202020204" pitchFamily="34" charset="0"/>
                </a:endParaRPr>
              </a:p>
            </p:txBody>
          </p:sp>
        </mc:Choice>
        <mc:Fallback xmlns="">
          <p:sp>
            <p:nvSpPr>
              <p:cNvPr id="27" name="TextBox 26">
                <a:extLst>
                  <a:ext uri="{FF2B5EF4-FFF2-40B4-BE49-F238E27FC236}">
                    <a16:creationId xmlns:a16="http://schemas.microsoft.com/office/drawing/2014/main" id="{B1286273-B144-485B-949A-1B6820B68BAC}"/>
                  </a:ext>
                </a:extLst>
              </p:cNvPr>
              <p:cNvSpPr txBox="1">
                <a:spLocks noRot="1" noChangeAspect="1" noMove="1" noResize="1" noEditPoints="1" noAdjustHandles="1" noChangeArrowheads="1" noChangeShapeType="1" noTextEdit="1"/>
              </p:cNvSpPr>
              <p:nvPr/>
            </p:nvSpPr>
            <p:spPr>
              <a:xfrm>
                <a:off x="2853006" y="3138166"/>
                <a:ext cx="4922815" cy="558294"/>
              </a:xfrm>
              <a:prstGeom prst="rect">
                <a:avLst/>
              </a:prstGeom>
              <a:blipFill>
                <a:blip r:embed="rId8"/>
                <a:stretch>
                  <a:fillRect l="-1028" r="-257" b="-6818"/>
                </a:stretch>
              </a:blipFill>
            </p:spPr>
            <p:txBody>
              <a:bodyPr/>
              <a:lstStyle/>
              <a:p>
                <a:r>
                  <a:rPr lang="en-US">
                    <a:noFill/>
                  </a:rPr>
                  <a:t> </a:t>
                </a:r>
              </a:p>
            </p:txBody>
          </p:sp>
        </mc:Fallback>
      </mc:AlternateContent>
      <p:sp>
        <p:nvSpPr>
          <p:cNvPr id="28" name="Rectangle 27">
            <a:extLst>
              <a:ext uri="{FF2B5EF4-FFF2-40B4-BE49-F238E27FC236}">
                <a16:creationId xmlns:a16="http://schemas.microsoft.com/office/drawing/2014/main" id="{8699D5C9-94A6-41A7-9F8E-6ED2BD5DDCBC}"/>
              </a:ext>
            </a:extLst>
          </p:cNvPr>
          <p:cNvSpPr/>
          <p:nvPr/>
        </p:nvSpPr>
        <p:spPr>
          <a:xfrm>
            <a:off x="2765764" y="1205149"/>
            <a:ext cx="1704109" cy="88439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 name="Slide Number Placeholder 2">
            <a:extLst>
              <a:ext uri="{FF2B5EF4-FFF2-40B4-BE49-F238E27FC236}">
                <a16:creationId xmlns:a16="http://schemas.microsoft.com/office/drawing/2014/main" id="{7F477A56-9EDF-45C4-BB1D-8BAAB45A69B4}"/>
              </a:ext>
            </a:extLst>
          </p:cNvPr>
          <p:cNvSpPr>
            <a:spLocks noGrp="1"/>
          </p:cNvSpPr>
          <p:nvPr>
            <p:ph type="sldNum" sz="quarter" idx="12"/>
          </p:nvPr>
        </p:nvSpPr>
        <p:spPr/>
        <p:txBody>
          <a:bodyPr/>
          <a:lstStyle/>
          <a:p>
            <a:fld id="{AD4A6CC0-4EFD-4D6F-B9F8-39B6B3B7B408}" type="slidenum">
              <a:rPr lang="fr-CH" smtClean="0"/>
              <a:t>18</a:t>
            </a:fld>
            <a:endParaRPr lang="fr-CH" dirty="0"/>
          </a:p>
        </p:txBody>
      </p:sp>
      <p:sp>
        <p:nvSpPr>
          <p:cNvPr id="30" name="TextBox 29">
            <a:extLst>
              <a:ext uri="{FF2B5EF4-FFF2-40B4-BE49-F238E27FC236}">
                <a16:creationId xmlns:a16="http://schemas.microsoft.com/office/drawing/2014/main" id="{06E268C4-EE90-46F8-AEFC-47C4A8A8D2E0}"/>
              </a:ext>
            </a:extLst>
          </p:cNvPr>
          <p:cNvSpPr txBox="1"/>
          <p:nvPr/>
        </p:nvSpPr>
        <p:spPr>
          <a:xfrm>
            <a:off x="8013794" y="2131150"/>
            <a:ext cx="2485988"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Ochs, Raymond S., </a:t>
            </a:r>
            <a:r>
              <a:rPr lang="en-US" sz="1000" i="1" dirty="0">
                <a:latin typeface="Arial" panose="020B0604020202020204" pitchFamily="34" charset="0"/>
                <a:cs typeface="Arial" panose="020B0604020202020204" pitchFamily="34" charset="0"/>
              </a:rPr>
              <a:t>Biochemistry</a:t>
            </a:r>
            <a:r>
              <a:rPr lang="en-US" sz="1000" dirty="0">
                <a:latin typeface="Arial" panose="020B0604020202020204" pitchFamily="34" charset="0"/>
                <a:cs typeface="Arial" panose="020B0604020202020204" pitchFamily="34" charset="0"/>
              </a:rPr>
              <a:t>, 2022</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68A8867-4520-1A9E-603E-8758C1486C1B}"/>
                  </a:ext>
                </a:extLst>
              </p:cNvPr>
              <p:cNvSpPr txBox="1"/>
              <p:nvPr/>
            </p:nvSpPr>
            <p:spPr>
              <a:xfrm>
                <a:off x="501196" y="4022712"/>
                <a:ext cx="6754091" cy="369332"/>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case 3</a:t>
                </a:r>
                <a:r>
                  <a:rPr lang="en-US" dirty="0">
                    <a:latin typeface="Arial" panose="020B0604020202020204" pitchFamily="34" charset="0"/>
                    <a:cs typeface="Arial" panose="020B0604020202020204" pitchFamily="34" charset="0"/>
                  </a:rPr>
                  <a:t>: [S] = </a:t>
                </a:r>
                <a14:m>
                  <m:oMath xmlns:m="http://schemas.openxmlformats.org/officeDocument/2006/math">
                    <m:r>
                      <m:rPr>
                        <m:nor/>
                      </m:rPr>
                      <a:rPr lang="fr-CH" b="1" smtClean="0">
                        <a:solidFill>
                          <a:schemeClr val="tx1"/>
                        </a:solidFill>
                        <a:latin typeface="Arial" panose="020B0604020202020204" pitchFamily="34" charset="0"/>
                        <a:cs typeface="Arial" panose="020B0604020202020204" pitchFamily="34" charset="0"/>
                      </a:rPr>
                      <m:t>K</m:t>
                    </m:r>
                    <m:r>
                      <m:rPr>
                        <m:nor/>
                      </m:rPr>
                      <a:rPr lang="fr-CH" b="1" baseline="-25000" dirty="0" smtClean="0">
                        <a:solidFill>
                          <a:schemeClr val="tx1"/>
                        </a:solidFill>
                        <a:latin typeface="Arial" panose="020B0604020202020204" pitchFamily="34" charset="0"/>
                        <a:cs typeface="Arial" panose="020B0604020202020204" pitchFamily="34" charset="0"/>
                      </a:rPr>
                      <m:t>m</m:t>
                    </m:r>
                  </m:oMath>
                </a14:m>
                <a:endParaRPr lang="en-US" dirty="0">
                  <a:latin typeface="Arial" panose="020B060402020202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068A8867-4520-1A9E-603E-8758C1486C1B}"/>
                  </a:ext>
                </a:extLst>
              </p:cNvPr>
              <p:cNvSpPr txBox="1">
                <a:spLocks noRot="1" noChangeAspect="1" noMove="1" noResize="1" noEditPoints="1" noAdjustHandles="1" noChangeArrowheads="1" noChangeShapeType="1" noTextEdit="1"/>
              </p:cNvSpPr>
              <p:nvPr/>
            </p:nvSpPr>
            <p:spPr>
              <a:xfrm>
                <a:off x="501196" y="4022712"/>
                <a:ext cx="6754091" cy="369332"/>
              </a:xfrm>
              <a:prstGeom prst="rect">
                <a:avLst/>
              </a:prstGeom>
              <a:blipFill>
                <a:blip r:embed="rId9"/>
                <a:stretch>
                  <a:fillRect l="-750"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F038C6E-30D6-09B8-CF1D-19203A1C59B6}"/>
                  </a:ext>
                </a:extLst>
              </p:cNvPr>
              <p:cNvSpPr txBox="1"/>
              <p:nvPr/>
            </p:nvSpPr>
            <p:spPr>
              <a:xfrm>
                <a:off x="2853007" y="4022712"/>
                <a:ext cx="6041608" cy="549831"/>
              </a:xfrm>
              <a:prstGeom prst="rect">
                <a:avLst/>
              </a:prstGeom>
              <a:noFill/>
            </p:spPr>
            <p:txBody>
              <a:bodyPr wrap="square" rtlCol="0">
                <a:spAutoFit/>
              </a:bodyPr>
              <a:lstStyle/>
              <a:p>
                <a:r>
                  <a:rPr lang="fr-CH" dirty="0">
                    <a:solidFill>
                      <a:schemeClr val="tx1"/>
                    </a:solidFill>
                    <a:latin typeface="Arial" panose="020B0604020202020204" pitchFamily="34" charset="0"/>
                    <a:cs typeface="Arial" panose="020B0604020202020204" pitchFamily="34" charset="0"/>
                  </a:rPr>
                  <a:t>v </a:t>
                </a:r>
                <a14:m>
                  <m:oMath xmlns:m="http://schemas.openxmlformats.org/officeDocument/2006/math">
                    <m:r>
                      <m:rPr>
                        <m:nor/>
                      </m:rPr>
                      <a:rPr lang="fr-CH" i="0" smtClean="0">
                        <a:solidFill>
                          <a:schemeClr val="tx1"/>
                        </a:solidFill>
                        <a:latin typeface="Arial" panose="020B0604020202020204" pitchFamily="34" charset="0"/>
                        <a:cs typeface="Arial" panose="020B0604020202020204" pitchFamily="34" charset="0"/>
                      </a:rPr>
                      <m:t>=</m:t>
                    </m:r>
                    <m:f>
                      <m:fPr>
                        <m:ctrlPr>
                          <a:rPr lang="fr-CH" i="1">
                            <a:latin typeface="Cambria Math" panose="02040503050406030204" pitchFamily="18" charset="0"/>
                            <a:cs typeface="Arial" panose="020B0604020202020204" pitchFamily="34" charset="0"/>
                          </a:rPr>
                        </m:ctrlPr>
                      </m:fPr>
                      <m:num>
                        <m:r>
                          <m:rPr>
                            <m:nor/>
                          </m:rPr>
                          <a:rPr lang="fr-CH">
                            <a:latin typeface="Arial" panose="020B0604020202020204" pitchFamily="34" charset="0"/>
                            <a:cs typeface="Arial" panose="020B0604020202020204" pitchFamily="34" charset="0"/>
                          </a:rPr>
                          <m:t>1</m:t>
                        </m:r>
                      </m:num>
                      <m:den>
                        <m:r>
                          <m:rPr>
                            <m:nor/>
                          </m:rPr>
                          <a:rPr lang="fr-CH">
                            <a:latin typeface="Arial" panose="020B0604020202020204" pitchFamily="34" charset="0"/>
                            <a:cs typeface="Arial" panose="020B0604020202020204" pitchFamily="34" charset="0"/>
                          </a:rPr>
                          <m:t>2</m:t>
                        </m:r>
                      </m:den>
                    </m:f>
                    <m:r>
                      <m:rPr>
                        <m:nor/>
                      </m:rPr>
                      <a:rPr lang="en-US" b="0" i="0" dirty="0" smtClean="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oMath>
                </a14:m>
                <a:r>
                  <a:rPr lang="en-US" b="1" dirty="0">
                    <a:solidFill>
                      <a:schemeClr val="tx1"/>
                    </a:solidFill>
                    <a:latin typeface="Arial" panose="020B0604020202020204" pitchFamily="34" charset="0"/>
                    <a:cs typeface="Arial" panose="020B0604020202020204" pitchFamily="34" charset="0"/>
                  </a:rPr>
                  <a:t> </a:t>
                </a:r>
                <a:r>
                  <a:rPr lang="en-US" b="1" dirty="0">
                    <a:solidFill>
                      <a:schemeClr val="tx1"/>
                    </a:solidFill>
                    <a:latin typeface="Arial" panose="020B0604020202020204" pitchFamily="34" charset="0"/>
                    <a:cs typeface="Arial" panose="020B0604020202020204" pitchFamily="34" charset="0"/>
                    <a:sym typeface="Wingdings" pitchFamily="2" charset="2"/>
                  </a:rPr>
                  <a:t> enzyme is working 50% of capacity</a:t>
                </a:r>
                <a:endParaRPr lang="en-US" b="1" dirty="0">
                  <a:solidFill>
                    <a:schemeClr val="tx1"/>
                  </a:solidFill>
                  <a:latin typeface="Arial" panose="020B060402020202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3F038C6E-30D6-09B8-CF1D-19203A1C59B6}"/>
                  </a:ext>
                </a:extLst>
              </p:cNvPr>
              <p:cNvSpPr txBox="1">
                <a:spLocks noRot="1" noChangeAspect="1" noMove="1" noResize="1" noEditPoints="1" noAdjustHandles="1" noChangeArrowheads="1" noChangeShapeType="1" noTextEdit="1"/>
              </p:cNvSpPr>
              <p:nvPr/>
            </p:nvSpPr>
            <p:spPr>
              <a:xfrm>
                <a:off x="2853007" y="4022712"/>
                <a:ext cx="6041608" cy="549831"/>
              </a:xfrm>
              <a:prstGeom prst="rect">
                <a:avLst/>
              </a:prstGeom>
              <a:blipFill>
                <a:blip r:embed="rId10"/>
                <a:stretch>
                  <a:fillRect l="-839"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A983D46-2B32-169D-936D-27FEB3312B35}"/>
                  </a:ext>
                </a:extLst>
              </p:cNvPr>
              <p:cNvSpPr txBox="1"/>
              <p:nvPr/>
            </p:nvSpPr>
            <p:spPr>
              <a:xfrm>
                <a:off x="1554203" y="5375205"/>
                <a:ext cx="6383075" cy="916982"/>
              </a:xfrm>
              <a:prstGeom prst="rect">
                <a:avLst/>
              </a:prstGeom>
              <a:noFill/>
            </p:spPr>
            <p:txBody>
              <a:bodyPr wrap="square" rtlCol="0">
                <a:spAutoFit/>
              </a:bodyPr>
              <a:lstStyle/>
              <a:p>
                <a14:m>
                  <m:oMath xmlns:m="http://schemas.openxmlformats.org/officeDocument/2006/math">
                    <m:r>
                      <m:rPr>
                        <m:nor/>
                      </m:rPr>
                      <a:rPr lang="fr-CH" b="1" i="0" smtClean="0">
                        <a:solidFill>
                          <a:schemeClr val="tx1"/>
                        </a:solidFill>
                        <a:latin typeface="Arial" panose="020B0604020202020204" pitchFamily="34" charset="0"/>
                        <a:cs typeface="Arial" panose="020B0604020202020204" pitchFamily="34" charset="0"/>
                      </a:rPr>
                      <m:t>v</m:t>
                    </m:r>
                    <m:r>
                      <m:rPr>
                        <m:nor/>
                      </m:rPr>
                      <a:rPr lang="fr-CH" b="1" baseline="-25000" dirty="0" smtClean="0">
                        <a:solidFill>
                          <a:schemeClr val="tx1"/>
                        </a:solidFill>
                        <a:latin typeface="Arial" panose="020B0604020202020204" pitchFamily="34" charset="0"/>
                        <a:cs typeface="Arial" panose="020B0604020202020204" pitchFamily="34" charset="0"/>
                      </a:rPr>
                      <m:t>m</m:t>
                    </m:r>
                    <m:r>
                      <m:rPr>
                        <m:nor/>
                      </m:rPr>
                      <a:rPr lang="fr-CH" b="1" i="0" baseline="-25000" dirty="0" smtClean="0">
                        <a:solidFill>
                          <a:schemeClr val="tx1"/>
                        </a:solidFill>
                        <a:latin typeface="Arial" panose="020B0604020202020204" pitchFamily="34" charset="0"/>
                        <a:cs typeface="Arial" panose="020B0604020202020204" pitchFamily="34" charset="0"/>
                      </a:rPr>
                      <m:t>ax</m:t>
                    </m:r>
                  </m:oMath>
                </a14:m>
                <a:r>
                  <a:rPr lang="fr-CH" b="1" baseline="-25000" dirty="0">
                    <a:solidFill>
                      <a:schemeClr val="tx1"/>
                    </a:solidFill>
                    <a:latin typeface="Arial" panose="020B0604020202020204" pitchFamily="34" charset="0"/>
                    <a:cs typeface="Arial" panose="020B0604020202020204" pitchFamily="34" charset="0"/>
                  </a:rPr>
                  <a:t> </a:t>
                </a:r>
                <a:r>
                  <a:rPr lang="fr-CH" b="1" dirty="0">
                    <a:solidFill>
                      <a:schemeClr val="tx1"/>
                    </a:solidFill>
                    <a:latin typeface="Arial" panose="020B0604020202020204" pitchFamily="34" charset="0"/>
                    <a:cs typeface="Arial" panose="020B0604020202020204" pitchFamily="34" charset="0"/>
                  </a:rPr>
                  <a:t>/ mol/sec</a:t>
                </a:r>
                <a:endParaRPr lang="fr-CH" b="1" baseline="-25000"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maximum enzyme velocity</a:t>
                </a:r>
                <a:endParaRPr lang="en-US" dirty="0">
                  <a:solidFill>
                    <a:schemeClr val="tx1"/>
                  </a:solidFill>
                  <a:latin typeface="Arial" panose="020B060402020202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4A983D46-2B32-169D-936D-27FEB3312B35}"/>
                  </a:ext>
                </a:extLst>
              </p:cNvPr>
              <p:cNvSpPr txBox="1">
                <a:spLocks noRot="1" noChangeAspect="1" noMove="1" noResize="1" noEditPoints="1" noAdjustHandles="1" noChangeArrowheads="1" noChangeShapeType="1" noTextEdit="1"/>
              </p:cNvSpPr>
              <p:nvPr/>
            </p:nvSpPr>
            <p:spPr>
              <a:xfrm>
                <a:off x="1554203" y="5375205"/>
                <a:ext cx="6383075" cy="916982"/>
              </a:xfrm>
              <a:prstGeom prst="rect">
                <a:avLst/>
              </a:prstGeom>
              <a:blipFill>
                <a:blip r:embed="rId11"/>
                <a:stretch>
                  <a:fillRect l="-795" t="-4110" b="-10959"/>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80CBCABC-A425-8166-163E-7545873A8DAC}"/>
              </a:ext>
            </a:extLst>
          </p:cNvPr>
          <p:cNvSpPr/>
          <p:nvPr/>
        </p:nvSpPr>
        <p:spPr>
          <a:xfrm>
            <a:off x="1426633" y="5284391"/>
            <a:ext cx="3124569" cy="112493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64225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26E123-A151-4C6B-94FF-731AA6832853}"/>
              </a:ext>
            </a:extLst>
          </p:cNvPr>
          <p:cNvSpPr txBox="1"/>
          <p:nvPr/>
        </p:nvSpPr>
        <p:spPr>
          <a:xfrm>
            <a:off x="421574" y="421574"/>
            <a:ext cx="4275117"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Michaelis-Menten equation: K</a:t>
            </a:r>
            <a:r>
              <a:rPr lang="en-US" sz="2000" b="1" baseline="-25000" dirty="0">
                <a:latin typeface="Arial" panose="020B0604020202020204" pitchFamily="34" charset="0"/>
                <a:cs typeface="Arial" panose="020B0604020202020204" pitchFamily="34" charset="0"/>
              </a:rPr>
              <a:t>m</a:t>
            </a:r>
            <a:endParaRPr lang="en-US" sz="20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B55AD0D3-FF5B-42E9-980B-9FF55DE5FFA5}"/>
              </a:ext>
            </a:extLst>
          </p:cNvPr>
          <p:cNvSpPr txBox="1"/>
          <p:nvPr/>
        </p:nvSpPr>
        <p:spPr>
          <a:xfrm>
            <a:off x="7645729" y="393201"/>
            <a:ext cx="4217758" cy="523220"/>
          </a:xfrm>
          <a:prstGeom prst="rect">
            <a:avLst/>
          </a:prstGeom>
          <a:noFill/>
        </p:spPr>
        <p:txBody>
          <a:bodyPr wrap="none" rtlCol="0">
            <a:spAutoFit/>
          </a:bodyPr>
          <a:lstStyle/>
          <a:p>
            <a:r>
              <a:rPr lang="fr-CH" sz="2800" dirty="0">
                <a:latin typeface="Arial" panose="020B0604020202020204" pitchFamily="34" charset="0"/>
                <a:cs typeface="Arial" panose="020B0604020202020204" pitchFamily="34" charset="0"/>
              </a:rPr>
              <a:t>E + S         ES        E + P</a:t>
            </a:r>
          </a:p>
        </p:txBody>
      </p:sp>
      <p:cxnSp>
        <p:nvCxnSpPr>
          <p:cNvPr id="19" name="Straight Arrow Connector 18">
            <a:extLst>
              <a:ext uri="{FF2B5EF4-FFF2-40B4-BE49-F238E27FC236}">
                <a16:creationId xmlns:a16="http://schemas.microsoft.com/office/drawing/2014/main" id="{0FAEC54D-92F2-487D-A1B5-4B8401B69EFC}"/>
              </a:ext>
            </a:extLst>
          </p:cNvPr>
          <p:cNvCxnSpPr/>
          <p:nvPr/>
        </p:nvCxnSpPr>
        <p:spPr>
          <a:xfrm>
            <a:off x="10097984" y="654811"/>
            <a:ext cx="552203"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26CBCD7-B0C3-4067-8D17-A73F6F0DAA2E}"/>
              </a:ext>
            </a:extLst>
          </p:cNvPr>
          <p:cNvCxnSpPr/>
          <p:nvPr/>
        </p:nvCxnSpPr>
        <p:spPr>
          <a:xfrm>
            <a:off x="8771905" y="587517"/>
            <a:ext cx="552203"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C44B22C-01AF-48FB-9D0E-087D38BEA53F}"/>
              </a:ext>
            </a:extLst>
          </p:cNvPr>
          <p:cNvCxnSpPr/>
          <p:nvPr/>
        </p:nvCxnSpPr>
        <p:spPr>
          <a:xfrm>
            <a:off x="8777843" y="728042"/>
            <a:ext cx="552203" cy="0"/>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196F461-1E43-4B38-93A1-0FCF0F021884}"/>
              </a:ext>
            </a:extLst>
          </p:cNvPr>
          <p:cNvSpPr txBox="1"/>
          <p:nvPr/>
        </p:nvSpPr>
        <p:spPr>
          <a:xfrm>
            <a:off x="10097984" y="279740"/>
            <a:ext cx="434734" cy="307777"/>
          </a:xfrm>
          <a:prstGeom prst="rect">
            <a:avLst/>
          </a:prstGeom>
          <a:noFill/>
        </p:spPr>
        <p:txBody>
          <a:bodyPr wrap="none" rtlCol="0">
            <a:spAutoFit/>
          </a:bodyPr>
          <a:lstStyle/>
          <a:p>
            <a:r>
              <a:rPr lang="en-US" sz="1400" dirty="0" err="1">
                <a:latin typeface="Arial" panose="020B0604020202020204" pitchFamily="34" charset="0"/>
                <a:cs typeface="Arial" panose="020B0604020202020204" pitchFamily="34" charset="0"/>
              </a:rPr>
              <a:t>k</a:t>
            </a:r>
            <a:r>
              <a:rPr lang="en-US" sz="1400" baseline="-25000" dirty="0" err="1">
                <a:latin typeface="Arial" panose="020B0604020202020204" pitchFamily="34" charset="0"/>
                <a:cs typeface="Arial" panose="020B0604020202020204" pitchFamily="34" charset="0"/>
              </a:rPr>
              <a:t>cat</a:t>
            </a:r>
            <a:endParaRPr lang="en-US" sz="14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2B8421E-8BF0-42FB-A709-DF47D33475E3}"/>
              </a:ext>
            </a:extLst>
          </p:cNvPr>
          <p:cNvSpPr txBox="1"/>
          <p:nvPr/>
        </p:nvSpPr>
        <p:spPr>
          <a:xfrm>
            <a:off x="8877126" y="231887"/>
            <a:ext cx="341760" cy="307777"/>
          </a:xfrm>
          <a:prstGeom prst="rect">
            <a:avLst/>
          </a:prstGeom>
          <a:noFill/>
        </p:spPr>
        <p:txBody>
          <a:bodyPr wrap="none" rtlCol="0">
            <a:spAutoFit/>
          </a:bodyPr>
          <a:lstStyle/>
          <a:p>
            <a:r>
              <a:rPr lang="fr-CH" sz="1400" dirty="0">
                <a:latin typeface="Arial" panose="020B0604020202020204" pitchFamily="34" charset="0"/>
                <a:cs typeface="Arial" panose="020B0604020202020204" pitchFamily="34" charset="0"/>
              </a:rPr>
              <a:t>k</a:t>
            </a:r>
            <a:r>
              <a:rPr lang="fr-CH" sz="1400" baseline="-25000" dirty="0">
                <a:latin typeface="Arial" panose="020B0604020202020204" pitchFamily="34" charset="0"/>
                <a:cs typeface="Arial" panose="020B0604020202020204" pitchFamily="34" charset="0"/>
              </a:rPr>
              <a:t>1</a:t>
            </a:r>
            <a:endParaRPr lang="fr-CH" sz="14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54C17614-6EF7-410B-AE02-81509E67ADBF}"/>
              </a:ext>
            </a:extLst>
          </p:cNvPr>
          <p:cNvSpPr txBox="1"/>
          <p:nvPr/>
        </p:nvSpPr>
        <p:spPr>
          <a:xfrm>
            <a:off x="8894615" y="749168"/>
            <a:ext cx="381836" cy="307777"/>
          </a:xfrm>
          <a:prstGeom prst="rect">
            <a:avLst/>
          </a:prstGeom>
          <a:noFill/>
        </p:spPr>
        <p:txBody>
          <a:bodyPr wrap="none" rtlCol="0">
            <a:spAutoFit/>
          </a:bodyPr>
          <a:lstStyle/>
          <a:p>
            <a:r>
              <a:rPr lang="fr-CH" sz="1400" dirty="0">
                <a:latin typeface="Arial" panose="020B0604020202020204" pitchFamily="34" charset="0"/>
                <a:cs typeface="Arial" panose="020B0604020202020204" pitchFamily="34" charset="0"/>
              </a:rPr>
              <a:t>k</a:t>
            </a:r>
            <a:r>
              <a:rPr lang="fr-CH" sz="1400" baseline="-25000" dirty="0">
                <a:latin typeface="Arial" panose="020B0604020202020204" pitchFamily="34" charset="0"/>
                <a:cs typeface="Arial" panose="020B0604020202020204" pitchFamily="34" charset="0"/>
              </a:rPr>
              <a:t>-1</a:t>
            </a:r>
            <a:endParaRPr lang="fr-CH" sz="14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3085AFB-FE71-4394-8FDA-76440FECF04B}"/>
              </a:ext>
            </a:extLst>
          </p:cNvPr>
          <p:cNvSpPr/>
          <p:nvPr/>
        </p:nvSpPr>
        <p:spPr>
          <a:xfrm>
            <a:off x="7566561" y="212614"/>
            <a:ext cx="4385953" cy="88439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5B8D9547-E827-4520-8420-4520A362FFAB}"/>
                  </a:ext>
                </a:extLst>
              </p:cNvPr>
              <p:cNvSpPr txBox="1"/>
              <p:nvPr/>
            </p:nvSpPr>
            <p:spPr>
              <a:xfrm>
                <a:off x="421574" y="1297867"/>
                <a:ext cx="3459678" cy="369332"/>
              </a:xfrm>
              <a:prstGeom prst="rect">
                <a:avLst/>
              </a:prstGeom>
              <a:noFill/>
            </p:spPr>
            <p:txBody>
              <a:bodyPr wrap="square" rtlCol="0">
                <a:spAutoFit/>
              </a:bodyPr>
              <a:lstStyle/>
              <a:p>
                <a14:m>
                  <m:oMath xmlns:m="http://schemas.openxmlformats.org/officeDocument/2006/math">
                    <m:r>
                      <m:rPr>
                        <m:nor/>
                      </m:rPr>
                      <a:rPr lang="fr-CH" b="1" smtClean="0">
                        <a:solidFill>
                          <a:schemeClr val="tx1"/>
                        </a:solidFill>
                        <a:latin typeface="Arial" panose="020B0604020202020204" pitchFamily="34" charset="0"/>
                        <a:cs typeface="Arial" panose="020B0604020202020204" pitchFamily="34" charset="0"/>
                      </a:rPr>
                      <m:t>K</m:t>
                    </m:r>
                    <m:r>
                      <m:rPr>
                        <m:nor/>
                      </m:rPr>
                      <a:rPr lang="fr-CH" b="1" baseline="-25000" dirty="0" smtClean="0">
                        <a:solidFill>
                          <a:schemeClr val="tx1"/>
                        </a:solidFill>
                        <a:latin typeface="Arial" panose="020B0604020202020204" pitchFamily="34" charset="0"/>
                        <a:cs typeface="Arial" panose="020B0604020202020204" pitchFamily="34" charset="0"/>
                      </a:rPr>
                      <m:t>m</m:t>
                    </m:r>
                  </m:oMath>
                </a14:m>
                <a:r>
                  <a:rPr lang="en-US" b="1" dirty="0">
                    <a:solidFill>
                      <a:schemeClr val="tx1"/>
                    </a:solidFill>
                    <a:latin typeface="Arial" panose="020B0604020202020204" pitchFamily="34" charset="0"/>
                    <a:cs typeface="Arial" panose="020B0604020202020204" pitchFamily="34" charset="0"/>
                  </a:rPr>
                  <a:t> / mol/L</a:t>
                </a:r>
              </a:p>
            </p:txBody>
          </p:sp>
        </mc:Choice>
        <mc:Fallback xmlns="">
          <p:sp>
            <p:nvSpPr>
              <p:cNvPr id="35" name="TextBox 34">
                <a:extLst>
                  <a:ext uri="{FF2B5EF4-FFF2-40B4-BE49-F238E27FC236}">
                    <a16:creationId xmlns:a16="http://schemas.microsoft.com/office/drawing/2014/main" id="{5B8D9547-E827-4520-8420-4520A362FFAB}"/>
                  </a:ext>
                </a:extLst>
              </p:cNvPr>
              <p:cNvSpPr txBox="1">
                <a:spLocks noRot="1" noChangeAspect="1" noMove="1" noResize="1" noEditPoints="1" noAdjustHandles="1" noChangeArrowheads="1" noChangeShapeType="1" noTextEdit="1"/>
              </p:cNvSpPr>
              <p:nvPr/>
            </p:nvSpPr>
            <p:spPr>
              <a:xfrm>
                <a:off x="421574" y="1297867"/>
                <a:ext cx="3459678" cy="369332"/>
              </a:xfrm>
              <a:prstGeom prst="rect">
                <a:avLst/>
              </a:prstGeom>
              <a:blipFill>
                <a:blip r:embed="rId3"/>
                <a:stretch>
                  <a:fillRect t="-10000" b="-26667"/>
                </a:stretch>
              </a:blipFill>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E5590FBC-694E-4D74-9CEA-2D0253FA1006}"/>
                  </a:ext>
                </a:extLst>
              </p:cNvPr>
              <p:cNvSpPr txBox="1"/>
              <p:nvPr/>
            </p:nvSpPr>
            <p:spPr>
              <a:xfrm>
                <a:off x="2853007" y="1142631"/>
                <a:ext cx="3459678" cy="614977"/>
              </a:xfrm>
              <a:prstGeom prst="rect">
                <a:avLst/>
              </a:prstGeom>
              <a:noFill/>
            </p:spPr>
            <p:txBody>
              <a:bodyPr wrap="square" rtlCol="0">
                <a:spAutoFit/>
              </a:bodyPr>
              <a:lstStyle/>
              <a:p>
                <a:r>
                  <a:rPr lang="fr-CH" dirty="0">
                    <a:solidFill>
                      <a:schemeClr val="tx1"/>
                    </a:solidFill>
                    <a:latin typeface="Arial" panose="020B0604020202020204" pitchFamily="34" charset="0"/>
                    <a:cs typeface="Arial" panose="020B0604020202020204" pitchFamily="34" charset="0"/>
                  </a:rPr>
                  <a:t>v </a:t>
                </a:r>
                <a14:m>
                  <m:oMath xmlns:m="http://schemas.openxmlformats.org/officeDocument/2006/math">
                    <m:r>
                      <m:rPr>
                        <m:nor/>
                      </m:rPr>
                      <a:rPr lang="fr-CH" i="0" smtClean="0">
                        <a:solidFill>
                          <a:schemeClr val="tx1"/>
                        </a:solidFill>
                        <a:latin typeface="Arial" panose="020B0604020202020204" pitchFamily="34" charset="0"/>
                        <a:cs typeface="Arial" panose="020B0604020202020204" pitchFamily="34" charset="0"/>
                      </a:rPr>
                      <m:t>=</m:t>
                    </m:r>
                    <m:r>
                      <a:rPr lang="fr-CH" b="0" i="1" smtClean="0">
                        <a:solidFill>
                          <a:schemeClr val="tx1"/>
                        </a:solidFill>
                        <a:latin typeface="Cambria Math" panose="02040503050406030204" pitchFamily="18" charset="0"/>
                        <a:cs typeface="Arial" panose="020B0604020202020204" pitchFamily="34" charset="0"/>
                      </a:rPr>
                      <m:t> </m:t>
                    </m:r>
                    <m:f>
                      <m:fPr>
                        <m:ctrlPr>
                          <a:rPr lang="en-US" i="1">
                            <a:solidFill>
                              <a:schemeClr val="tx1"/>
                            </a:solidFill>
                            <a:latin typeface="Cambria Math" panose="02040503050406030204" pitchFamily="18" charset="0"/>
                            <a:cs typeface="Arial" panose="020B0604020202020204" pitchFamily="34" charset="0"/>
                          </a:rPr>
                        </m:ctrlPr>
                      </m:fPr>
                      <m:num>
                        <m:r>
                          <m:rPr>
                            <m:nor/>
                          </m:rPr>
                          <a:rPr lang="en-US" dirty="0">
                            <a:solidFill>
                              <a:schemeClr val="tx1"/>
                            </a:solidFill>
                            <a:latin typeface="Arial" panose="020B0604020202020204" pitchFamily="34" charset="0"/>
                            <a:cs typeface="Arial" panose="020B0604020202020204" pitchFamily="34" charset="0"/>
                          </a:rPr>
                          <m:t>v</m:t>
                        </m:r>
                        <m:r>
                          <m:rPr>
                            <m:nor/>
                          </m:rPr>
                          <a:rPr lang="en-US" baseline="-25000" dirty="0">
                            <a:solidFill>
                              <a:schemeClr val="tx1"/>
                            </a:solidFill>
                            <a:latin typeface="Arial" panose="020B0604020202020204" pitchFamily="34" charset="0"/>
                            <a:cs typeface="Arial" panose="020B0604020202020204" pitchFamily="34" charset="0"/>
                          </a:rPr>
                          <m:t>max</m:t>
                        </m:r>
                        <m:r>
                          <a:rPr lang="fr-CH" b="0" i="1" smtClean="0">
                            <a:solidFill>
                              <a:schemeClr val="tx1"/>
                            </a:solidFill>
                            <a:latin typeface="Cambria Math" panose="02040503050406030204" pitchFamily="18" charset="0"/>
                            <a:cs typeface="Arial" panose="020B0604020202020204" pitchFamily="34" charset="0"/>
                          </a:rPr>
                          <m:t> </m:t>
                        </m:r>
                        <m:d>
                          <m:dPr>
                            <m:begChr m:val="["/>
                            <m:endChr m:val="]"/>
                            <m:ctrlPr>
                              <a:rPr lang="fr-CH" i="1">
                                <a:latin typeface="Cambria Math" panose="02040503050406030204" pitchFamily="18" charset="0"/>
                                <a:cs typeface="Arial" panose="020B0604020202020204" pitchFamily="34" charset="0"/>
                              </a:rPr>
                            </m:ctrlPr>
                          </m:dPr>
                          <m:e>
                            <m:r>
                              <m:rPr>
                                <m:nor/>
                              </m:rPr>
                              <a:rPr lang="fr-CH">
                                <a:latin typeface="Arial" panose="020B0604020202020204" pitchFamily="34" charset="0"/>
                                <a:cs typeface="Arial" panose="020B0604020202020204" pitchFamily="34" charset="0"/>
                              </a:rPr>
                              <m:t>S</m:t>
                            </m:r>
                          </m:e>
                        </m:d>
                      </m:num>
                      <m:den>
                        <m:r>
                          <m:rPr>
                            <m:nor/>
                          </m:rPr>
                          <a:rPr lang="fr-CH" b="1">
                            <a:solidFill>
                              <a:schemeClr val="tx1"/>
                            </a:solidFill>
                            <a:latin typeface="Arial" panose="020B0604020202020204" pitchFamily="34" charset="0"/>
                            <a:cs typeface="Arial" panose="020B0604020202020204" pitchFamily="34" charset="0"/>
                          </a:rPr>
                          <m:t>K</m:t>
                        </m:r>
                        <m:r>
                          <m:rPr>
                            <m:nor/>
                          </m:rPr>
                          <a:rPr lang="fr-CH" b="1" baseline="-25000" dirty="0">
                            <a:solidFill>
                              <a:schemeClr val="tx1"/>
                            </a:solidFill>
                            <a:latin typeface="Arial" panose="020B0604020202020204" pitchFamily="34" charset="0"/>
                            <a:cs typeface="Arial" panose="020B0604020202020204" pitchFamily="34" charset="0"/>
                          </a:rPr>
                          <m:t>m</m:t>
                        </m:r>
                        <m:r>
                          <m:rPr>
                            <m:nor/>
                          </m:rPr>
                          <a:rPr lang="fr-CH">
                            <a:solidFill>
                              <a:schemeClr val="tx1"/>
                            </a:solidFill>
                            <a:latin typeface="Arial" panose="020B0604020202020204" pitchFamily="34" charset="0"/>
                            <a:cs typeface="Arial" panose="020B0604020202020204" pitchFamily="34" charset="0"/>
                          </a:rPr>
                          <m:t> + </m:t>
                        </m:r>
                        <m:d>
                          <m:dPr>
                            <m:begChr m:val="["/>
                            <m:endChr m:val="]"/>
                            <m:ctrlPr>
                              <a:rPr lang="fr-CH" i="1">
                                <a:solidFill>
                                  <a:schemeClr val="tx1"/>
                                </a:solidFill>
                                <a:latin typeface="Cambria Math" panose="02040503050406030204" pitchFamily="18" charset="0"/>
                                <a:cs typeface="Arial" panose="020B0604020202020204" pitchFamily="34" charset="0"/>
                              </a:rPr>
                            </m:ctrlPr>
                          </m:dPr>
                          <m:e>
                            <m:r>
                              <m:rPr>
                                <m:nor/>
                              </m:rPr>
                              <a:rPr lang="fr-CH">
                                <a:solidFill>
                                  <a:schemeClr val="tx1"/>
                                </a:solidFill>
                                <a:latin typeface="Arial" panose="020B0604020202020204" pitchFamily="34" charset="0"/>
                                <a:cs typeface="Arial" panose="020B0604020202020204" pitchFamily="34" charset="0"/>
                              </a:rPr>
                              <m:t>S</m:t>
                            </m:r>
                          </m:e>
                        </m:d>
                      </m:den>
                    </m:f>
                  </m:oMath>
                </a14:m>
                <a:endParaRPr lang="en-US" b="1" dirty="0">
                  <a:solidFill>
                    <a:schemeClr val="tx1"/>
                  </a:solidFill>
                  <a:latin typeface="Arial" panose="020B0604020202020204" pitchFamily="34" charset="0"/>
                  <a:cs typeface="Arial" panose="020B0604020202020204" pitchFamily="34" charset="0"/>
                </a:endParaRPr>
              </a:p>
            </p:txBody>
          </p:sp>
        </mc:Choice>
        <mc:Fallback xmlns="">
          <p:sp>
            <p:nvSpPr>
              <p:cNvPr id="28" name="TextBox 27">
                <a:extLst>
                  <a:ext uri="{FF2B5EF4-FFF2-40B4-BE49-F238E27FC236}">
                    <a16:creationId xmlns:a16="http://schemas.microsoft.com/office/drawing/2014/main" id="{E5590FBC-694E-4D74-9CEA-2D0253FA1006}"/>
                  </a:ext>
                </a:extLst>
              </p:cNvPr>
              <p:cNvSpPr txBox="1">
                <a:spLocks noRot="1" noChangeAspect="1" noMove="1" noResize="1" noEditPoints="1" noAdjustHandles="1" noChangeArrowheads="1" noChangeShapeType="1" noTextEdit="1"/>
              </p:cNvSpPr>
              <p:nvPr/>
            </p:nvSpPr>
            <p:spPr>
              <a:xfrm>
                <a:off x="2853007" y="1142631"/>
                <a:ext cx="3459678" cy="614977"/>
              </a:xfrm>
              <a:prstGeom prst="rect">
                <a:avLst/>
              </a:prstGeom>
              <a:blipFill>
                <a:blip r:embed="rId4"/>
                <a:stretch>
                  <a:fillRect l="-1408"/>
                </a:stretch>
              </a:blipFill>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0339FEC-DEEC-4BB1-86C1-6213D3CABE2A}"/>
                  </a:ext>
                </a:extLst>
              </p:cNvPr>
              <p:cNvSpPr txBox="1"/>
              <p:nvPr/>
            </p:nvSpPr>
            <p:spPr>
              <a:xfrm>
                <a:off x="2853007" y="2078554"/>
                <a:ext cx="3459678" cy="614977"/>
              </a:xfrm>
              <a:prstGeom prst="rect">
                <a:avLst/>
              </a:prstGeom>
              <a:noFill/>
            </p:spPr>
            <p:txBody>
              <a:bodyPr wrap="square" rtlCol="0">
                <a:spAutoFit/>
              </a:bodyPr>
              <a:lstStyle/>
              <a:p>
                <a:r>
                  <a:rPr lang="fr-CH" dirty="0">
                    <a:solidFill>
                      <a:schemeClr val="tx1"/>
                    </a:solidFill>
                    <a:latin typeface="Arial" panose="020B0604020202020204" pitchFamily="34" charset="0"/>
                    <a:cs typeface="Arial" panose="020B0604020202020204" pitchFamily="34" charset="0"/>
                  </a:rPr>
                  <a:t>v </a:t>
                </a:r>
                <a14:m>
                  <m:oMath xmlns:m="http://schemas.openxmlformats.org/officeDocument/2006/math">
                    <m:r>
                      <m:rPr>
                        <m:nor/>
                      </m:rPr>
                      <a:rPr lang="fr-CH" i="0" smtClean="0">
                        <a:solidFill>
                          <a:schemeClr val="tx1"/>
                        </a:solidFill>
                        <a:latin typeface="Arial" panose="020B0604020202020204" pitchFamily="34" charset="0"/>
                        <a:cs typeface="Arial" panose="020B0604020202020204" pitchFamily="34" charset="0"/>
                      </a:rPr>
                      <m:t>=</m:t>
                    </m:r>
                    <m:r>
                      <m:rPr>
                        <m:nor/>
                      </m:rPr>
                      <a:rPr lang="fr-CH" b="0" i="0" smtClean="0">
                        <a:solidFill>
                          <a:schemeClr val="tx1"/>
                        </a:solidFill>
                        <a:latin typeface="Arial" panose="020B0604020202020204" pitchFamily="34" charset="0"/>
                        <a:cs typeface="Arial" panose="020B0604020202020204" pitchFamily="34" charset="0"/>
                      </a:rPr>
                      <m:t> </m:t>
                    </m:r>
                    <m:f>
                      <m:fPr>
                        <m:ctrlPr>
                          <a:rPr lang="fr-CH" b="0" i="1" smtClean="0">
                            <a:solidFill>
                              <a:schemeClr val="tx1"/>
                            </a:solidFill>
                            <a:latin typeface="Cambria Math" panose="02040503050406030204" pitchFamily="18" charset="0"/>
                            <a:cs typeface="Arial" panose="020B0604020202020204" pitchFamily="34" charset="0"/>
                          </a:rPr>
                        </m:ctrlPr>
                      </m:fPr>
                      <m:num>
                        <m:r>
                          <m:rPr>
                            <m:nor/>
                          </m:rPr>
                          <a:rPr lang="fr-CH" b="0" i="0" smtClean="0">
                            <a:solidFill>
                              <a:schemeClr val="tx1"/>
                            </a:solidFill>
                            <a:latin typeface="Arial" panose="020B0604020202020204" pitchFamily="34" charset="0"/>
                            <a:cs typeface="Arial" panose="020B0604020202020204" pitchFamily="34" charset="0"/>
                          </a:rPr>
                          <m:t>1</m:t>
                        </m:r>
                      </m:num>
                      <m:den>
                        <m:r>
                          <m:rPr>
                            <m:nor/>
                          </m:rPr>
                          <a:rPr lang="fr-CH" b="0" i="0" smtClean="0">
                            <a:solidFill>
                              <a:schemeClr val="tx1"/>
                            </a:solidFill>
                            <a:latin typeface="Arial" panose="020B0604020202020204" pitchFamily="34" charset="0"/>
                            <a:cs typeface="Arial" panose="020B0604020202020204" pitchFamily="34" charset="0"/>
                          </a:rPr>
                          <m:t>2</m:t>
                        </m:r>
                      </m:den>
                    </m:f>
                    <m:r>
                      <m:rPr>
                        <m:nor/>
                      </m:rPr>
                      <a:rPr lang="en-US" i="0" dirty="0">
                        <a:latin typeface="Arial" panose="020B0604020202020204" pitchFamily="34" charset="0"/>
                        <a:cs typeface="Arial" panose="020B0604020202020204" pitchFamily="34" charset="0"/>
                      </a:rPr>
                      <m:t>v</m:t>
                    </m:r>
                    <m:r>
                      <m:rPr>
                        <m:nor/>
                      </m:rPr>
                      <a:rPr lang="en-US" i="0" baseline="-25000" dirty="0">
                        <a:latin typeface="Arial" panose="020B0604020202020204" pitchFamily="34" charset="0"/>
                        <a:cs typeface="Arial" panose="020B0604020202020204" pitchFamily="34" charset="0"/>
                      </a:rPr>
                      <m:t>m</m:t>
                    </m:r>
                    <m:r>
                      <m:rPr>
                        <m:nor/>
                      </m:rPr>
                      <a:rPr lang="fr-CH" b="0" i="0" baseline="-25000" dirty="0" smtClean="0">
                        <a:latin typeface="Arial" panose="020B0604020202020204" pitchFamily="34" charset="0"/>
                        <a:cs typeface="Arial" panose="020B0604020202020204" pitchFamily="34" charset="0"/>
                      </a:rPr>
                      <m:t>ax</m:t>
                    </m:r>
                  </m:oMath>
                </a14:m>
                <a:r>
                  <a:rPr lang="en-US" b="1" dirty="0">
                    <a:solidFill>
                      <a:schemeClr val="tx1"/>
                    </a:solidFill>
                    <a:latin typeface="Arial" panose="020B0604020202020204" pitchFamily="34" charset="0"/>
                    <a:cs typeface="Arial" panose="020B0604020202020204" pitchFamily="34" charset="0"/>
                  </a:rPr>
                  <a:t>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i="0" dirty="0">
                            <a:latin typeface="Arial" panose="020B0604020202020204" pitchFamily="34" charset="0"/>
                            <a:cs typeface="Arial" panose="020B0604020202020204" pitchFamily="34" charset="0"/>
                          </a:rPr>
                          <m:t>v</m:t>
                        </m:r>
                        <m:r>
                          <m:rPr>
                            <m:nor/>
                          </m:rPr>
                          <a:rPr lang="en-US" i="0" baseline="-25000" dirty="0">
                            <a:latin typeface="Arial" panose="020B0604020202020204" pitchFamily="34" charset="0"/>
                            <a:cs typeface="Arial" panose="020B0604020202020204" pitchFamily="34" charset="0"/>
                          </a:rPr>
                          <m:t>max</m:t>
                        </m:r>
                        <m:r>
                          <m:rPr>
                            <m:nor/>
                          </m:rPr>
                          <a:rPr lang="fr-CH" i="0">
                            <a:latin typeface="Arial" panose="020B0604020202020204" pitchFamily="34" charset="0"/>
                            <a:cs typeface="Arial" panose="020B0604020202020204" pitchFamily="34" charset="0"/>
                          </a:rPr>
                          <m:t> </m:t>
                        </m:r>
                        <m:d>
                          <m:dPr>
                            <m:begChr m:val="["/>
                            <m:endChr m:val="]"/>
                            <m:ctrlPr>
                              <a:rPr lang="fr-CH" i="1">
                                <a:latin typeface="Cambria Math" panose="02040503050406030204" pitchFamily="18" charset="0"/>
                                <a:cs typeface="Arial" panose="020B0604020202020204" pitchFamily="34" charset="0"/>
                              </a:rPr>
                            </m:ctrlPr>
                          </m:dPr>
                          <m:e>
                            <m:r>
                              <m:rPr>
                                <m:nor/>
                              </m:rPr>
                              <a:rPr lang="fr-CH" i="0">
                                <a:latin typeface="Arial" panose="020B0604020202020204" pitchFamily="34" charset="0"/>
                                <a:cs typeface="Arial" panose="020B0604020202020204" pitchFamily="34" charset="0"/>
                              </a:rPr>
                              <m:t>S</m:t>
                            </m:r>
                          </m:e>
                        </m:d>
                      </m:num>
                      <m:den>
                        <m:r>
                          <m:rPr>
                            <m:nor/>
                          </m:rPr>
                          <a:rPr lang="fr-CH" b="1" i="0">
                            <a:latin typeface="Arial" panose="020B0604020202020204" pitchFamily="34" charset="0"/>
                            <a:cs typeface="Arial" panose="020B0604020202020204" pitchFamily="34" charset="0"/>
                          </a:rPr>
                          <m:t>K</m:t>
                        </m:r>
                        <m:r>
                          <m:rPr>
                            <m:nor/>
                          </m:rPr>
                          <a:rPr lang="fr-CH" b="1" i="0" baseline="-25000" dirty="0">
                            <a:latin typeface="Arial" panose="020B0604020202020204" pitchFamily="34" charset="0"/>
                            <a:cs typeface="Arial" panose="020B0604020202020204" pitchFamily="34" charset="0"/>
                          </a:rPr>
                          <m:t>m</m:t>
                        </m:r>
                        <m:r>
                          <m:rPr>
                            <m:nor/>
                          </m:rPr>
                          <a:rPr lang="fr-CH" i="0">
                            <a:latin typeface="Arial" panose="020B0604020202020204" pitchFamily="34" charset="0"/>
                            <a:cs typeface="Arial" panose="020B0604020202020204" pitchFamily="34" charset="0"/>
                          </a:rPr>
                          <m:t> + </m:t>
                        </m:r>
                        <m:d>
                          <m:dPr>
                            <m:begChr m:val="["/>
                            <m:endChr m:val="]"/>
                            <m:ctrlPr>
                              <a:rPr lang="fr-CH" i="1">
                                <a:latin typeface="Cambria Math" panose="02040503050406030204" pitchFamily="18" charset="0"/>
                                <a:cs typeface="Arial" panose="020B0604020202020204" pitchFamily="34" charset="0"/>
                              </a:rPr>
                            </m:ctrlPr>
                          </m:dPr>
                          <m:e>
                            <m:r>
                              <m:rPr>
                                <m:nor/>
                              </m:rPr>
                              <a:rPr lang="fr-CH" i="0">
                                <a:latin typeface="Arial" panose="020B0604020202020204" pitchFamily="34" charset="0"/>
                                <a:cs typeface="Arial" panose="020B0604020202020204" pitchFamily="34" charset="0"/>
                              </a:rPr>
                              <m:t>S</m:t>
                            </m:r>
                          </m:e>
                        </m:d>
                      </m:den>
                    </m:f>
                  </m:oMath>
                </a14:m>
                <a:endParaRPr lang="en-US" b="1" dirty="0">
                  <a:solidFill>
                    <a:schemeClr val="tx1"/>
                  </a:solidFill>
                  <a:latin typeface="Arial" panose="020B0604020202020204" pitchFamily="34" charset="0"/>
                  <a:cs typeface="Arial" panose="020B0604020202020204" pitchFamily="34" charset="0"/>
                </a:endParaRPr>
              </a:p>
            </p:txBody>
          </p:sp>
        </mc:Choice>
        <mc:Fallback xmlns="">
          <p:sp>
            <p:nvSpPr>
              <p:cNvPr id="29" name="TextBox 28">
                <a:extLst>
                  <a:ext uri="{FF2B5EF4-FFF2-40B4-BE49-F238E27FC236}">
                    <a16:creationId xmlns:a16="http://schemas.microsoft.com/office/drawing/2014/main" id="{30339FEC-DEEC-4BB1-86C1-6213D3CABE2A}"/>
                  </a:ext>
                </a:extLst>
              </p:cNvPr>
              <p:cNvSpPr txBox="1">
                <a:spLocks noRot="1" noChangeAspect="1" noMove="1" noResize="1" noEditPoints="1" noAdjustHandles="1" noChangeArrowheads="1" noChangeShapeType="1" noTextEdit="1"/>
              </p:cNvSpPr>
              <p:nvPr/>
            </p:nvSpPr>
            <p:spPr>
              <a:xfrm>
                <a:off x="2853007" y="2078554"/>
                <a:ext cx="3459678" cy="614977"/>
              </a:xfrm>
              <a:prstGeom prst="rect">
                <a:avLst/>
              </a:prstGeom>
              <a:blipFill>
                <a:blip r:embed="rId5"/>
                <a:stretch>
                  <a:fillRect l="-1408"/>
                </a:stretch>
              </a:blipFill>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6AA9F3A-DA4F-4097-89ED-77DDE5DCCF87}"/>
                  </a:ext>
                </a:extLst>
              </p:cNvPr>
              <p:cNvSpPr txBox="1"/>
              <p:nvPr/>
            </p:nvSpPr>
            <p:spPr>
              <a:xfrm>
                <a:off x="3704567" y="2877390"/>
                <a:ext cx="6095010" cy="614977"/>
              </a:xfrm>
              <a:prstGeom prst="rect">
                <a:avLst/>
              </a:prstGeom>
              <a:noFill/>
            </p:spPr>
            <p:txBody>
              <a:bodyPr wrap="square">
                <a:spAutoFit/>
              </a:bodyPr>
              <a:lstStyle/>
              <a:p>
                <a14:m>
                  <m:oMath xmlns:m="http://schemas.openxmlformats.org/officeDocument/2006/math">
                    <m:f>
                      <m:fPr>
                        <m:ctrlPr>
                          <a:rPr lang="fr-CH" b="0" i="1" smtClean="0">
                            <a:solidFill>
                              <a:schemeClr val="tx1"/>
                            </a:solidFill>
                            <a:latin typeface="Cambria Math" panose="02040503050406030204" pitchFamily="18" charset="0"/>
                            <a:cs typeface="Arial" panose="020B0604020202020204" pitchFamily="34" charset="0"/>
                          </a:rPr>
                        </m:ctrlPr>
                      </m:fPr>
                      <m:num>
                        <m:r>
                          <m:rPr>
                            <m:nor/>
                          </m:rPr>
                          <a:rPr lang="fr-CH" b="0" i="0" smtClean="0">
                            <a:solidFill>
                              <a:schemeClr val="tx1"/>
                            </a:solidFill>
                            <a:latin typeface="Arial" panose="020B0604020202020204" pitchFamily="34" charset="0"/>
                            <a:cs typeface="Arial" panose="020B0604020202020204" pitchFamily="34" charset="0"/>
                          </a:rPr>
                          <m:t>1</m:t>
                        </m:r>
                      </m:num>
                      <m:den>
                        <m:r>
                          <m:rPr>
                            <m:nor/>
                          </m:rPr>
                          <a:rPr lang="fr-CH" b="0" i="0" smtClean="0">
                            <a:solidFill>
                              <a:schemeClr val="tx1"/>
                            </a:solidFill>
                            <a:latin typeface="Arial" panose="020B0604020202020204" pitchFamily="34" charset="0"/>
                            <a:cs typeface="Arial" panose="020B0604020202020204" pitchFamily="34" charset="0"/>
                          </a:rPr>
                          <m:t>2</m:t>
                        </m:r>
                      </m:den>
                    </m:f>
                  </m:oMath>
                </a14:m>
                <a:r>
                  <a:rPr lang="en-US" b="1" dirty="0">
                    <a:solidFill>
                      <a:schemeClr val="tx1"/>
                    </a:solidFill>
                    <a:latin typeface="Arial" panose="020B0604020202020204" pitchFamily="34" charset="0"/>
                    <a:cs typeface="Arial" panose="020B0604020202020204" pitchFamily="34" charset="0"/>
                  </a:rPr>
                  <a:t>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d>
                          <m:dPr>
                            <m:begChr m:val="["/>
                            <m:endChr m:val="]"/>
                            <m:ctrlPr>
                              <a:rPr lang="fr-CH" i="1">
                                <a:latin typeface="Cambria Math" panose="02040503050406030204" pitchFamily="18" charset="0"/>
                                <a:cs typeface="Arial" panose="020B0604020202020204" pitchFamily="34" charset="0"/>
                              </a:rPr>
                            </m:ctrlPr>
                          </m:dPr>
                          <m:e>
                            <m:r>
                              <m:rPr>
                                <m:nor/>
                              </m:rPr>
                              <a:rPr lang="fr-CH" i="0">
                                <a:latin typeface="Arial" panose="020B0604020202020204" pitchFamily="34" charset="0"/>
                                <a:cs typeface="Arial" panose="020B0604020202020204" pitchFamily="34" charset="0"/>
                              </a:rPr>
                              <m:t>S</m:t>
                            </m:r>
                          </m:e>
                        </m:d>
                      </m:num>
                      <m:den>
                        <m:r>
                          <m:rPr>
                            <m:nor/>
                          </m:rPr>
                          <a:rPr lang="fr-CH" b="1" i="0">
                            <a:latin typeface="Arial" panose="020B0604020202020204" pitchFamily="34" charset="0"/>
                            <a:cs typeface="Arial" panose="020B0604020202020204" pitchFamily="34" charset="0"/>
                          </a:rPr>
                          <m:t>K</m:t>
                        </m:r>
                        <m:r>
                          <m:rPr>
                            <m:nor/>
                          </m:rPr>
                          <a:rPr lang="fr-CH" b="1" i="0" baseline="-25000" dirty="0">
                            <a:latin typeface="Arial" panose="020B0604020202020204" pitchFamily="34" charset="0"/>
                            <a:cs typeface="Arial" panose="020B0604020202020204" pitchFamily="34" charset="0"/>
                          </a:rPr>
                          <m:t>m</m:t>
                        </m:r>
                        <m:r>
                          <m:rPr>
                            <m:nor/>
                          </m:rPr>
                          <a:rPr lang="fr-CH" i="0">
                            <a:latin typeface="Arial" panose="020B0604020202020204" pitchFamily="34" charset="0"/>
                            <a:cs typeface="Arial" panose="020B0604020202020204" pitchFamily="34" charset="0"/>
                          </a:rPr>
                          <m:t> + </m:t>
                        </m:r>
                        <m:d>
                          <m:dPr>
                            <m:begChr m:val="["/>
                            <m:endChr m:val="]"/>
                            <m:ctrlPr>
                              <a:rPr lang="fr-CH" i="1">
                                <a:latin typeface="Cambria Math" panose="02040503050406030204" pitchFamily="18" charset="0"/>
                                <a:cs typeface="Arial" panose="020B0604020202020204" pitchFamily="34" charset="0"/>
                              </a:rPr>
                            </m:ctrlPr>
                          </m:dPr>
                          <m:e>
                            <m:r>
                              <m:rPr>
                                <m:nor/>
                              </m:rPr>
                              <a:rPr lang="fr-CH" i="0">
                                <a:latin typeface="Arial" panose="020B0604020202020204" pitchFamily="34" charset="0"/>
                                <a:cs typeface="Arial" panose="020B0604020202020204" pitchFamily="34" charset="0"/>
                              </a:rPr>
                              <m:t>S</m:t>
                            </m:r>
                          </m:e>
                        </m:d>
                      </m:den>
                    </m:f>
                  </m:oMath>
                </a14:m>
                <a:endParaRPr lang="fr-CH" dirty="0"/>
              </a:p>
            </p:txBody>
          </p:sp>
        </mc:Choice>
        <mc:Fallback xmlns="">
          <p:sp>
            <p:nvSpPr>
              <p:cNvPr id="30" name="TextBox 29">
                <a:extLst>
                  <a:ext uri="{FF2B5EF4-FFF2-40B4-BE49-F238E27FC236}">
                    <a16:creationId xmlns:a16="http://schemas.microsoft.com/office/drawing/2014/main" id="{56AA9F3A-DA4F-4097-89ED-77DDE5DCCF87}"/>
                  </a:ext>
                </a:extLst>
              </p:cNvPr>
              <p:cNvSpPr txBox="1">
                <a:spLocks noRot="1" noChangeAspect="1" noMove="1" noResize="1" noEditPoints="1" noAdjustHandles="1" noChangeArrowheads="1" noChangeShapeType="1" noTextEdit="1"/>
              </p:cNvSpPr>
              <p:nvPr/>
            </p:nvSpPr>
            <p:spPr>
              <a:xfrm>
                <a:off x="3704567" y="2877390"/>
                <a:ext cx="6095010" cy="614977"/>
              </a:xfrm>
              <a:prstGeom prst="rect">
                <a:avLst/>
              </a:prstGeom>
              <a:blipFill>
                <a:blip r:embed="rId6"/>
                <a:stretch>
                  <a:fillRect/>
                </a:stretch>
              </a:blipFill>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5EF9F64-C258-402A-A223-E54DC25B74AD}"/>
                  </a:ext>
                </a:extLst>
              </p:cNvPr>
              <p:cNvSpPr txBox="1"/>
              <p:nvPr/>
            </p:nvSpPr>
            <p:spPr>
              <a:xfrm>
                <a:off x="3550188" y="3748291"/>
                <a:ext cx="6095010" cy="369332"/>
              </a:xfrm>
              <a:prstGeom prst="rect">
                <a:avLst/>
              </a:prstGeom>
              <a:noFill/>
            </p:spPr>
            <p:txBody>
              <a:bodyPr wrap="square">
                <a:spAutoFit/>
              </a:bodyPr>
              <a:lstStyle/>
              <a:p>
                <a14:m>
                  <m:oMath xmlns:m="http://schemas.openxmlformats.org/officeDocument/2006/math">
                    <m:r>
                      <m:rPr>
                        <m:nor/>
                      </m:rPr>
                      <a:rPr lang="fr-CH" b="1">
                        <a:latin typeface="Arial" panose="020B0604020202020204" pitchFamily="34" charset="0"/>
                        <a:cs typeface="Arial" panose="020B0604020202020204" pitchFamily="34" charset="0"/>
                      </a:rPr>
                      <m:t>K</m:t>
                    </m:r>
                    <m:r>
                      <m:rPr>
                        <m:nor/>
                      </m:rPr>
                      <a:rPr lang="fr-CH" b="1" baseline="-25000" dirty="0">
                        <a:latin typeface="Arial" panose="020B0604020202020204" pitchFamily="34" charset="0"/>
                        <a:cs typeface="Arial" panose="020B0604020202020204" pitchFamily="34" charset="0"/>
                      </a:rPr>
                      <m:t>m</m:t>
                    </m:r>
                    <m:r>
                      <a:rPr lang="fr-CH" b="1" i="1" baseline="-25000" dirty="0">
                        <a:latin typeface="Cambria Math" panose="02040503050406030204" pitchFamily="18" charset="0"/>
                        <a:cs typeface="Arial" panose="020B0604020202020204" pitchFamily="34" charset="0"/>
                      </a:rPr>
                      <m:t> </m:t>
                    </m:r>
                  </m:oMath>
                </a14:m>
                <a:r>
                  <a:rPr lang="en-US" b="1" dirty="0">
                    <a:solidFill>
                      <a:schemeClr val="tx1"/>
                    </a:solidFill>
                    <a:latin typeface="Arial" panose="020B0604020202020204" pitchFamily="34" charset="0"/>
                    <a:cs typeface="Arial" panose="020B0604020202020204" pitchFamily="34" charset="0"/>
                  </a:rPr>
                  <a:t>= </a:t>
                </a:r>
                <a14:m>
                  <m:oMath xmlns:m="http://schemas.openxmlformats.org/officeDocument/2006/math">
                    <m:d>
                      <m:dPr>
                        <m:begChr m:val="["/>
                        <m:endChr m:val="]"/>
                        <m:ctrlPr>
                          <a:rPr lang="fr-CH" i="1">
                            <a:latin typeface="Cambria Math" panose="02040503050406030204" pitchFamily="18" charset="0"/>
                            <a:cs typeface="Arial" panose="020B0604020202020204" pitchFamily="34" charset="0"/>
                          </a:rPr>
                        </m:ctrlPr>
                      </m:dPr>
                      <m:e>
                        <m:r>
                          <m:rPr>
                            <m:nor/>
                          </m:rPr>
                          <a:rPr lang="fr-CH">
                            <a:latin typeface="Arial" panose="020B0604020202020204" pitchFamily="34" charset="0"/>
                            <a:cs typeface="Arial" panose="020B0604020202020204" pitchFamily="34" charset="0"/>
                          </a:rPr>
                          <m:t>S</m:t>
                        </m:r>
                      </m:e>
                    </m:d>
                  </m:oMath>
                </a14:m>
                <a:endParaRPr lang="fr-CH" dirty="0"/>
              </a:p>
            </p:txBody>
          </p:sp>
        </mc:Choice>
        <mc:Fallback xmlns="">
          <p:sp>
            <p:nvSpPr>
              <p:cNvPr id="31" name="TextBox 30">
                <a:extLst>
                  <a:ext uri="{FF2B5EF4-FFF2-40B4-BE49-F238E27FC236}">
                    <a16:creationId xmlns:a16="http://schemas.microsoft.com/office/drawing/2014/main" id="{35EF9F64-C258-402A-A223-E54DC25B74AD}"/>
                  </a:ext>
                </a:extLst>
              </p:cNvPr>
              <p:cNvSpPr txBox="1">
                <a:spLocks noRot="1" noChangeAspect="1" noMove="1" noResize="1" noEditPoints="1" noAdjustHandles="1" noChangeArrowheads="1" noChangeShapeType="1" noTextEdit="1"/>
              </p:cNvSpPr>
              <p:nvPr/>
            </p:nvSpPr>
            <p:spPr>
              <a:xfrm>
                <a:off x="3550188" y="3748291"/>
                <a:ext cx="6095010" cy="369332"/>
              </a:xfrm>
              <a:prstGeom prst="rect">
                <a:avLst/>
              </a:prstGeom>
              <a:blipFill>
                <a:blip r:embed="rId7"/>
                <a:stretch>
                  <a:fillRect t="-11667" b="-25000"/>
                </a:stretch>
              </a:blipFill>
            </p:spPr>
            <p:txBody>
              <a:bodyPr/>
              <a:lstStyle/>
              <a:p>
                <a:r>
                  <a:rPr lang="fr-CH">
                    <a:noFill/>
                  </a:rPr>
                  <a:t> </a:t>
                </a:r>
              </a:p>
            </p:txBody>
          </p:sp>
        </mc:Fallback>
      </mc:AlternateContent>
      <p:pic>
        <p:nvPicPr>
          <p:cNvPr id="7" name="Picture 6">
            <a:extLst>
              <a:ext uri="{FF2B5EF4-FFF2-40B4-BE49-F238E27FC236}">
                <a16:creationId xmlns:a16="http://schemas.microsoft.com/office/drawing/2014/main" id="{D70359EA-8BDC-4EA6-A7AF-617C1979242B}"/>
              </a:ext>
            </a:extLst>
          </p:cNvPr>
          <p:cNvPicPr>
            <a:picLocks noChangeAspect="1"/>
          </p:cNvPicPr>
          <p:nvPr/>
        </p:nvPicPr>
        <p:blipFill>
          <a:blip r:embed="rId8"/>
          <a:stretch>
            <a:fillRect/>
          </a:stretch>
        </p:blipFill>
        <p:spPr>
          <a:xfrm>
            <a:off x="6942750" y="1585651"/>
            <a:ext cx="4552272" cy="3148198"/>
          </a:xfrm>
          <a:prstGeom prst="rect">
            <a:avLst/>
          </a:prstGeom>
        </p:spPr>
      </p:pic>
      <p:sp>
        <p:nvSpPr>
          <p:cNvPr id="3" name="Slide Number Placeholder 2">
            <a:extLst>
              <a:ext uri="{FF2B5EF4-FFF2-40B4-BE49-F238E27FC236}">
                <a16:creationId xmlns:a16="http://schemas.microsoft.com/office/drawing/2014/main" id="{7E2D4AFB-CB0B-461C-AE32-B5F7701FF9DD}"/>
              </a:ext>
            </a:extLst>
          </p:cNvPr>
          <p:cNvSpPr>
            <a:spLocks noGrp="1"/>
          </p:cNvSpPr>
          <p:nvPr>
            <p:ph type="sldNum" sz="quarter" idx="12"/>
          </p:nvPr>
        </p:nvSpPr>
        <p:spPr/>
        <p:txBody>
          <a:bodyPr/>
          <a:lstStyle/>
          <a:p>
            <a:fld id="{AD4A6CC0-4EFD-4D6F-B9F8-39B6B3B7B408}" type="slidenum">
              <a:rPr lang="fr-CH" smtClean="0"/>
              <a:t>19</a:t>
            </a:fld>
            <a:endParaRPr lang="fr-CH" dirty="0"/>
          </a:p>
        </p:txBody>
      </p:sp>
      <p:sp>
        <p:nvSpPr>
          <p:cNvPr id="27" name="TextBox 26">
            <a:extLst>
              <a:ext uri="{FF2B5EF4-FFF2-40B4-BE49-F238E27FC236}">
                <a16:creationId xmlns:a16="http://schemas.microsoft.com/office/drawing/2014/main" id="{B9CC4C41-A6FF-4E1D-A085-35DC278EF3EC}"/>
              </a:ext>
            </a:extLst>
          </p:cNvPr>
          <p:cNvSpPr txBox="1"/>
          <p:nvPr/>
        </p:nvSpPr>
        <p:spPr>
          <a:xfrm>
            <a:off x="7399276" y="1373028"/>
            <a:ext cx="2485988"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Ochs, Raymond S., </a:t>
            </a:r>
            <a:r>
              <a:rPr lang="en-US" sz="1000" i="1" dirty="0">
                <a:latin typeface="Arial" panose="020B0604020202020204" pitchFamily="34" charset="0"/>
                <a:cs typeface="Arial" panose="020B0604020202020204" pitchFamily="34" charset="0"/>
              </a:rPr>
              <a:t>Biochemistry</a:t>
            </a:r>
            <a:r>
              <a:rPr lang="en-US" sz="1000" dirty="0">
                <a:latin typeface="Arial" panose="020B0604020202020204" pitchFamily="34" charset="0"/>
                <a:cs typeface="Arial" panose="020B0604020202020204" pitchFamily="34" charset="0"/>
              </a:rPr>
              <a:t>, 2022</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6B7D887-273A-CAAE-892E-F5D70E9D1274}"/>
                  </a:ext>
                </a:extLst>
              </p:cNvPr>
              <p:cNvSpPr txBox="1"/>
              <p:nvPr/>
            </p:nvSpPr>
            <p:spPr>
              <a:xfrm>
                <a:off x="793026" y="4857814"/>
                <a:ext cx="9155825" cy="1928477"/>
              </a:xfrm>
              <a:prstGeom prst="rect">
                <a:avLst/>
              </a:prstGeom>
              <a:noFill/>
            </p:spPr>
            <p:txBody>
              <a:bodyPr wrap="square" rtlCol="0">
                <a:spAutoFit/>
              </a:bodyPr>
              <a:lstStyle/>
              <a:p>
                <a14:m>
                  <m:oMath xmlns:m="http://schemas.openxmlformats.org/officeDocument/2006/math">
                    <m:r>
                      <m:rPr>
                        <m:nor/>
                      </m:rPr>
                      <a:rPr lang="fr-CH" smtClean="0">
                        <a:solidFill>
                          <a:schemeClr val="tx1"/>
                        </a:solidFill>
                        <a:latin typeface="Arial" panose="020B0604020202020204" pitchFamily="34" charset="0"/>
                        <a:cs typeface="Arial" panose="020B0604020202020204" pitchFamily="34" charset="0"/>
                      </a:rPr>
                      <m:t>K</m:t>
                    </m:r>
                    <m:r>
                      <m:rPr>
                        <m:nor/>
                      </m:rPr>
                      <a:rPr lang="fr-CH" baseline="-25000" dirty="0" smtClean="0">
                        <a:solidFill>
                          <a:schemeClr val="tx1"/>
                        </a:solidFill>
                        <a:latin typeface="Arial" panose="020B0604020202020204" pitchFamily="34" charset="0"/>
                        <a:cs typeface="Arial" panose="020B0604020202020204" pitchFamily="34" charset="0"/>
                      </a:rPr>
                      <m:t>m</m:t>
                    </m:r>
                  </m:oMath>
                </a14:m>
                <a:r>
                  <a:rPr lang="fr-CH" baseline="-25000" dirty="0">
                    <a:solidFill>
                      <a:schemeClr val="tx1"/>
                    </a:solidFill>
                    <a:latin typeface="Arial" panose="020B0604020202020204" pitchFamily="34" charset="0"/>
                    <a:cs typeface="Arial" panose="020B0604020202020204" pitchFamily="34" charset="0"/>
                  </a:rPr>
                  <a:t> </a:t>
                </a:r>
                <a:r>
                  <a:rPr lang="fr-CH" dirty="0">
                    <a:latin typeface="Arial" panose="020B0604020202020204" pitchFamily="34" charset="0"/>
                    <a:cs typeface="Arial" panose="020B0604020202020204" pitchFamily="34" charset="0"/>
                  </a:rPr>
                  <a:t> </a:t>
                </a:r>
                <a:r>
                  <a:rPr lang="fr-CH" dirty="0">
                    <a:solidFill>
                      <a:schemeClr val="tx1"/>
                    </a:solidFill>
                    <a:latin typeface="Arial" panose="020B0604020202020204" pitchFamily="34" charset="0"/>
                    <a:cs typeface="Arial" panose="020B0604020202020204" pitchFamily="34" charset="0"/>
                  </a:rPr>
                  <a:t>(mol/L)</a:t>
                </a:r>
                <a:endParaRPr lang="fr-CH" baseline="-25000"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a:t>
                </a:r>
                <a:r>
                  <a:rPr lang="en-US" dirty="0">
                    <a:solidFill>
                      <a:schemeClr val="tx1"/>
                    </a:solidFill>
                    <a:latin typeface="Arial" panose="020B0604020202020204" pitchFamily="34" charset="0"/>
                    <a:cs typeface="Arial" panose="020B0604020202020204" pitchFamily="34" charset="0"/>
                  </a:rPr>
                  <a:t>omparing different substrates (‘specificity’)</a:t>
                </a:r>
              </a:p>
              <a:p>
                <a:r>
                  <a:rPr lang="en-US" dirty="0">
                    <a:latin typeface="Arial" panose="020B0604020202020204" pitchFamily="34" charset="0"/>
                    <a:cs typeface="Arial" panose="020B0604020202020204" pitchFamily="34" charset="0"/>
                  </a:rPr>
                  <a:t>2.) low Km = enzyme has high affinity for substrate (reaches </a:t>
                </a:r>
                <a14:m>
                  <m:oMath xmlns:m="http://schemas.openxmlformats.org/officeDocument/2006/math">
                    <m:f>
                      <m:fPr>
                        <m:ctrlPr>
                          <a:rPr lang="fr-CH" i="1">
                            <a:latin typeface="Cambria Math" panose="02040503050406030204" pitchFamily="18" charset="0"/>
                            <a:cs typeface="Arial" panose="020B0604020202020204" pitchFamily="34" charset="0"/>
                          </a:rPr>
                        </m:ctrlPr>
                      </m:fPr>
                      <m:num>
                        <m:r>
                          <m:rPr>
                            <m:nor/>
                          </m:rPr>
                          <a:rPr lang="fr-CH">
                            <a:latin typeface="Arial" panose="020B0604020202020204" pitchFamily="34" charset="0"/>
                            <a:cs typeface="Arial" panose="020B0604020202020204" pitchFamily="34" charset="0"/>
                          </a:rPr>
                          <m:t>1</m:t>
                        </m:r>
                      </m:num>
                      <m:den>
                        <m:r>
                          <m:rPr>
                            <m:nor/>
                          </m:rPr>
                          <a:rPr lang="fr-CH">
                            <a:latin typeface="Arial" panose="020B0604020202020204" pitchFamily="34" charset="0"/>
                            <a:cs typeface="Arial" panose="020B0604020202020204" pitchFamily="34" charset="0"/>
                          </a:rPr>
                          <m:t>2</m:t>
                        </m:r>
                      </m:den>
                    </m:f>
                    <m:r>
                      <m:rPr>
                        <m:nor/>
                      </m:rPr>
                      <a:rPr lang="en-US"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oMath>
                </a14:m>
                <a:r>
                  <a:rPr lang="en-US" dirty="0">
                    <a:latin typeface="Arial" panose="020B0604020202020204" pitchFamily="34" charset="0"/>
                    <a:cs typeface="Arial" panose="020B0604020202020204" pitchFamily="34" charset="0"/>
                  </a:rPr>
                  <a:t> at low substrate)</a:t>
                </a:r>
              </a:p>
              <a:p>
                <a:r>
                  <a:rPr lang="en-US" dirty="0">
                    <a:latin typeface="Arial" panose="020B0604020202020204" pitchFamily="34" charset="0"/>
                    <a:cs typeface="Arial" panose="020B0604020202020204" pitchFamily="34" charset="0"/>
                  </a:rPr>
                  <a:t>3.) high Km = enzyme has lower affinity </a:t>
                </a:r>
                <a:endParaRPr lang="en-US" dirty="0">
                  <a:highlight>
                    <a:srgbClr val="FFFF00"/>
                  </a:highlight>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56B7D887-273A-CAAE-892E-F5D70E9D1274}"/>
                  </a:ext>
                </a:extLst>
              </p:cNvPr>
              <p:cNvSpPr txBox="1">
                <a:spLocks noRot="1" noChangeAspect="1" noMove="1" noResize="1" noEditPoints="1" noAdjustHandles="1" noChangeArrowheads="1" noChangeShapeType="1" noTextEdit="1"/>
              </p:cNvSpPr>
              <p:nvPr/>
            </p:nvSpPr>
            <p:spPr>
              <a:xfrm>
                <a:off x="793026" y="4857814"/>
                <a:ext cx="9155825" cy="1928477"/>
              </a:xfrm>
              <a:prstGeom prst="rect">
                <a:avLst/>
              </a:prstGeom>
              <a:blipFill>
                <a:blip r:embed="rId9"/>
                <a:stretch>
                  <a:fillRect l="-554" t="-1307"/>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4B1276CE-E09A-399B-D44D-C7F8E8177251}"/>
              </a:ext>
            </a:extLst>
          </p:cNvPr>
          <p:cNvSpPr/>
          <p:nvPr/>
        </p:nvSpPr>
        <p:spPr>
          <a:xfrm>
            <a:off x="654925" y="4733849"/>
            <a:ext cx="8788731" cy="196303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22550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EF2FA6A-A6E7-C958-E146-23149ED9FADD}"/>
              </a:ext>
            </a:extLst>
          </p:cNvPr>
          <p:cNvPicPr>
            <a:picLocks noChangeAspect="1"/>
          </p:cNvPicPr>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61C23917-5004-4DAF-997C-E615829A10AE}"/>
              </a:ext>
            </a:extLst>
          </p:cNvPr>
          <p:cNvSpPr>
            <a:spLocks noGrp="1"/>
          </p:cNvSpPr>
          <p:nvPr>
            <p:ph type="sldNum" sz="quarter" idx="12"/>
          </p:nvPr>
        </p:nvSpPr>
        <p:spPr/>
        <p:txBody>
          <a:bodyPr/>
          <a:lstStyle/>
          <a:p>
            <a:fld id="{AD4A6CC0-4EFD-4D6F-B9F8-39B6B3B7B408}" type="slidenum">
              <a:rPr lang="fr-CH" smtClean="0"/>
              <a:t>2</a:t>
            </a:fld>
            <a:endParaRPr lang="fr-CH" dirty="0"/>
          </a:p>
        </p:txBody>
      </p:sp>
    </p:spTree>
    <p:extLst>
      <p:ext uri="{BB962C8B-B14F-4D97-AF65-F5344CB8AC3E}">
        <p14:creationId xmlns:p14="http://schemas.microsoft.com/office/powerpoint/2010/main" val="2375997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30349-9877-6A98-F736-CEB186EE04F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F8603BE-3472-ED2F-D011-20E4D16E617E}"/>
              </a:ext>
            </a:extLst>
          </p:cNvPr>
          <p:cNvSpPr/>
          <p:nvPr/>
        </p:nvSpPr>
        <p:spPr>
          <a:xfrm>
            <a:off x="6306512" y="1229197"/>
            <a:ext cx="4116453" cy="11359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TextBox 1">
            <a:extLst>
              <a:ext uri="{FF2B5EF4-FFF2-40B4-BE49-F238E27FC236}">
                <a16:creationId xmlns:a16="http://schemas.microsoft.com/office/drawing/2014/main" id="{1E17AF20-E5D8-B682-1388-51CA6A3CB0C8}"/>
              </a:ext>
            </a:extLst>
          </p:cNvPr>
          <p:cNvSpPr txBox="1"/>
          <p:nvPr/>
        </p:nvSpPr>
        <p:spPr>
          <a:xfrm>
            <a:off x="421574" y="421574"/>
            <a:ext cx="7035140"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Enzyme kinetics and practical task</a:t>
            </a:r>
          </a:p>
        </p:txBody>
      </p:sp>
      <p:sp>
        <p:nvSpPr>
          <p:cNvPr id="17" name="TextBox 16">
            <a:extLst>
              <a:ext uri="{FF2B5EF4-FFF2-40B4-BE49-F238E27FC236}">
                <a16:creationId xmlns:a16="http://schemas.microsoft.com/office/drawing/2014/main" id="{8221689E-9544-B32D-77A4-3DC12A862F32}"/>
              </a:ext>
            </a:extLst>
          </p:cNvPr>
          <p:cNvSpPr txBox="1"/>
          <p:nvPr/>
        </p:nvSpPr>
        <p:spPr>
          <a:xfrm>
            <a:off x="421574" y="1199810"/>
            <a:ext cx="6754091" cy="369332"/>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exemplary</a:t>
            </a:r>
            <a:r>
              <a:rPr lang="fr-CH" u="sng" dirty="0">
                <a:latin typeface="Arial" panose="020B0604020202020204" pitchFamily="34" charset="0"/>
                <a:cs typeface="Arial" panose="020B0604020202020204" pitchFamily="34" charset="0"/>
              </a:rPr>
              <a:t> </a:t>
            </a:r>
            <a:r>
              <a:rPr lang="en-US" u="sng" dirty="0">
                <a:latin typeface="Arial" panose="020B0604020202020204" pitchFamily="34" charset="0"/>
                <a:cs typeface="Arial" panose="020B0604020202020204" pitchFamily="34" charset="0"/>
              </a:rPr>
              <a:t>calculation</a:t>
            </a:r>
            <a:r>
              <a:rPr lang="fr-CH" u="sng"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B0C725B-FD51-F795-6695-4A96412961A8}"/>
              </a:ext>
            </a:extLst>
          </p:cNvPr>
          <p:cNvSpPr txBox="1"/>
          <p:nvPr/>
        </p:nvSpPr>
        <p:spPr>
          <a:xfrm>
            <a:off x="6420948" y="1372752"/>
            <a:ext cx="6754091" cy="369332"/>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‘How should the curve look like?’</a:t>
            </a:r>
          </a:p>
        </p:txBody>
      </p:sp>
      <p:sp>
        <p:nvSpPr>
          <p:cNvPr id="14" name="TextBox 13">
            <a:extLst>
              <a:ext uri="{FF2B5EF4-FFF2-40B4-BE49-F238E27FC236}">
                <a16:creationId xmlns:a16="http://schemas.microsoft.com/office/drawing/2014/main" id="{325A2FAA-BC31-A99F-073D-75D2F5D8E0AC}"/>
              </a:ext>
            </a:extLst>
          </p:cNvPr>
          <p:cNvSpPr txBox="1"/>
          <p:nvPr/>
        </p:nvSpPr>
        <p:spPr>
          <a:xfrm>
            <a:off x="945780" y="1802090"/>
            <a:ext cx="6754091" cy="369332"/>
          </a:xfrm>
          <a:prstGeom prst="rect">
            <a:avLst/>
          </a:prstGeom>
          <a:noFill/>
        </p:spPr>
        <p:txBody>
          <a:bodyPr wrap="square" rtlCol="0">
            <a:spAutoFit/>
          </a:bodyPr>
          <a:lstStyle/>
          <a:p>
            <a:pPr marL="285750" indent="-285750">
              <a:buFont typeface="Wingdings" pitchFamily="2" charset="2"/>
              <a:buChar char="Ø"/>
            </a:pPr>
            <a:r>
              <a:rPr lang="en-US" dirty="0">
                <a:latin typeface="Arial" panose="020B0604020202020204" pitchFamily="34" charset="0"/>
                <a:cs typeface="Arial" panose="020B0604020202020204" pitchFamily="34" charset="0"/>
              </a:rPr>
              <a:t>substrate in excess, enzyme is limiting</a:t>
            </a:r>
          </a:p>
        </p:txBody>
      </p:sp>
      <p:sp>
        <p:nvSpPr>
          <p:cNvPr id="15" name="TextBox 14">
            <a:extLst>
              <a:ext uri="{FF2B5EF4-FFF2-40B4-BE49-F238E27FC236}">
                <a16:creationId xmlns:a16="http://schemas.microsoft.com/office/drawing/2014/main" id="{146BFEAF-6682-56A1-3004-C104D95A668A}"/>
              </a:ext>
            </a:extLst>
          </p:cNvPr>
          <p:cNvSpPr txBox="1"/>
          <p:nvPr/>
        </p:nvSpPr>
        <p:spPr>
          <a:xfrm>
            <a:off x="6938098" y="1850755"/>
            <a:ext cx="6754091" cy="369332"/>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‘Does the K</a:t>
            </a:r>
            <a:r>
              <a:rPr lang="en-US" b="1" i="1" baseline="-25000" dirty="0">
                <a:latin typeface="Arial" panose="020B0604020202020204" pitchFamily="34" charset="0"/>
                <a:cs typeface="Arial" panose="020B0604020202020204" pitchFamily="34" charset="0"/>
              </a:rPr>
              <a:t>m</a:t>
            </a:r>
            <a:r>
              <a:rPr lang="en-US" b="1" i="1" dirty="0">
                <a:latin typeface="Arial" panose="020B0604020202020204" pitchFamily="34" charset="0"/>
                <a:cs typeface="Arial" panose="020B0604020202020204" pitchFamily="34" charset="0"/>
              </a:rPr>
              <a:t> change?’</a:t>
            </a:r>
          </a:p>
        </p:txBody>
      </p:sp>
      <p:cxnSp>
        <p:nvCxnSpPr>
          <p:cNvPr id="6" name="Straight Connector 5">
            <a:extLst>
              <a:ext uri="{FF2B5EF4-FFF2-40B4-BE49-F238E27FC236}">
                <a16:creationId xmlns:a16="http://schemas.microsoft.com/office/drawing/2014/main" id="{15E52331-5FC2-AC41-DEC4-49BE40CA575F}"/>
              </a:ext>
            </a:extLst>
          </p:cNvPr>
          <p:cNvCxnSpPr>
            <a:cxnSpLocks/>
          </p:cNvCxnSpPr>
          <p:nvPr/>
        </p:nvCxnSpPr>
        <p:spPr>
          <a:xfrm>
            <a:off x="1457569" y="3259835"/>
            <a:ext cx="0" cy="26399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0507E04-7E56-1847-7935-8BFF7C83C77E}"/>
              </a:ext>
            </a:extLst>
          </p:cNvPr>
          <p:cNvCxnSpPr>
            <a:cxnSpLocks/>
          </p:cNvCxnSpPr>
          <p:nvPr/>
        </p:nvCxnSpPr>
        <p:spPr>
          <a:xfrm flipH="1">
            <a:off x="1457570" y="5899796"/>
            <a:ext cx="46826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0D9B2FC-F44D-55CC-18DF-4631B57EE78F}"/>
              </a:ext>
            </a:extLst>
          </p:cNvPr>
          <p:cNvSpPr txBox="1"/>
          <p:nvPr/>
        </p:nvSpPr>
        <p:spPr>
          <a:xfrm>
            <a:off x="-16887" y="3244334"/>
            <a:ext cx="675409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v / mol/min</a:t>
            </a:r>
          </a:p>
        </p:txBody>
      </p:sp>
      <p:sp>
        <p:nvSpPr>
          <p:cNvPr id="27" name="TextBox 26">
            <a:extLst>
              <a:ext uri="{FF2B5EF4-FFF2-40B4-BE49-F238E27FC236}">
                <a16:creationId xmlns:a16="http://schemas.microsoft.com/office/drawing/2014/main" id="{976ABD79-712E-3850-321A-59D15EB4EE7E}"/>
              </a:ext>
            </a:extLst>
          </p:cNvPr>
          <p:cNvSpPr txBox="1"/>
          <p:nvPr/>
        </p:nvSpPr>
        <p:spPr>
          <a:xfrm>
            <a:off x="5011931" y="5971080"/>
            <a:ext cx="112825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 / mol</a:t>
            </a:r>
          </a:p>
        </p:txBody>
      </p:sp>
      <p:sp>
        <p:nvSpPr>
          <p:cNvPr id="10" name="Arc 9">
            <a:extLst>
              <a:ext uri="{FF2B5EF4-FFF2-40B4-BE49-F238E27FC236}">
                <a16:creationId xmlns:a16="http://schemas.microsoft.com/office/drawing/2014/main" id="{42F40602-4FFE-BBA8-744C-739C07B48665}"/>
              </a:ext>
            </a:extLst>
          </p:cNvPr>
          <p:cNvSpPr/>
          <p:nvPr/>
        </p:nvSpPr>
        <p:spPr>
          <a:xfrm rot="16200000">
            <a:off x="2229955" y="2767668"/>
            <a:ext cx="4704905" cy="6234926"/>
          </a:xfrm>
          <a:prstGeom prst="arc">
            <a:avLst>
              <a:gd name="adj1" fmla="val 16200000"/>
              <a:gd name="adj2" fmla="val 21531762"/>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28" name="Arc 27">
            <a:extLst>
              <a:ext uri="{FF2B5EF4-FFF2-40B4-BE49-F238E27FC236}">
                <a16:creationId xmlns:a16="http://schemas.microsoft.com/office/drawing/2014/main" id="{16588077-DE9B-71AF-4BAE-C4A0DCAB16B6}"/>
              </a:ext>
            </a:extLst>
          </p:cNvPr>
          <p:cNvSpPr/>
          <p:nvPr/>
        </p:nvSpPr>
        <p:spPr>
          <a:xfrm rot="16200000">
            <a:off x="3207035" y="2778666"/>
            <a:ext cx="2735993" cy="6234926"/>
          </a:xfrm>
          <a:prstGeom prst="arc">
            <a:avLst>
              <a:gd name="adj1" fmla="val 16200000"/>
              <a:gd name="adj2" fmla="val 21486953"/>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29" name="TextBox 28">
            <a:extLst>
              <a:ext uri="{FF2B5EF4-FFF2-40B4-BE49-F238E27FC236}">
                <a16:creationId xmlns:a16="http://schemas.microsoft.com/office/drawing/2014/main" id="{C5235AFB-1668-69FE-00A4-4E6210C0871C}"/>
              </a:ext>
            </a:extLst>
          </p:cNvPr>
          <p:cNvSpPr txBox="1"/>
          <p:nvPr/>
        </p:nvSpPr>
        <p:spPr>
          <a:xfrm>
            <a:off x="4671475" y="3275819"/>
            <a:ext cx="1576894" cy="369332"/>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[E] is high</a:t>
            </a:r>
          </a:p>
        </p:txBody>
      </p:sp>
      <p:sp>
        <p:nvSpPr>
          <p:cNvPr id="30" name="TextBox 29">
            <a:extLst>
              <a:ext uri="{FF2B5EF4-FFF2-40B4-BE49-F238E27FC236}">
                <a16:creationId xmlns:a16="http://schemas.microsoft.com/office/drawing/2014/main" id="{3CDAF0E0-49A3-015A-771B-96BBB26B64EB}"/>
              </a:ext>
            </a:extLst>
          </p:cNvPr>
          <p:cNvSpPr txBox="1"/>
          <p:nvPr/>
        </p:nvSpPr>
        <p:spPr>
          <a:xfrm>
            <a:off x="4671475" y="4300083"/>
            <a:ext cx="1576894" cy="369332"/>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[E] is low</a:t>
            </a:r>
          </a:p>
        </p:txBody>
      </p:sp>
      <p:cxnSp>
        <p:nvCxnSpPr>
          <p:cNvPr id="13" name="Straight Connector 12">
            <a:extLst>
              <a:ext uri="{FF2B5EF4-FFF2-40B4-BE49-F238E27FC236}">
                <a16:creationId xmlns:a16="http://schemas.microsoft.com/office/drawing/2014/main" id="{10606089-6299-2FA2-18FD-EF05F49E7C77}"/>
              </a:ext>
            </a:extLst>
          </p:cNvPr>
          <p:cNvCxnSpPr>
            <a:cxnSpLocks/>
          </p:cNvCxnSpPr>
          <p:nvPr/>
        </p:nvCxnSpPr>
        <p:spPr>
          <a:xfrm flipV="1">
            <a:off x="1450192" y="4531756"/>
            <a:ext cx="3020117" cy="48059"/>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C3F62B9-FD04-4E33-C659-A4C8E32C0260}"/>
              </a:ext>
            </a:extLst>
          </p:cNvPr>
          <p:cNvCxnSpPr>
            <a:cxnSpLocks/>
          </p:cNvCxnSpPr>
          <p:nvPr/>
        </p:nvCxnSpPr>
        <p:spPr>
          <a:xfrm flipV="1">
            <a:off x="1457566" y="3503182"/>
            <a:ext cx="3095892" cy="36614"/>
          </a:xfrm>
          <a:prstGeom prst="line">
            <a:avLst/>
          </a:prstGeom>
          <a:ln w="1905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5E0C727-2C0D-91D5-9B58-7C16FA065770}"/>
              </a:ext>
            </a:extLst>
          </p:cNvPr>
          <p:cNvCxnSpPr>
            <a:cxnSpLocks/>
          </p:cNvCxnSpPr>
          <p:nvPr/>
        </p:nvCxnSpPr>
        <p:spPr>
          <a:xfrm>
            <a:off x="1856839" y="4704529"/>
            <a:ext cx="0" cy="1191600"/>
          </a:xfrm>
          <a:prstGeom prst="line">
            <a:avLst/>
          </a:prstGeom>
          <a:ln w="19050">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F22D43D-E712-81E1-A03A-FCB5E1AE32D6}"/>
              </a:ext>
            </a:extLst>
          </p:cNvPr>
          <p:cNvCxnSpPr>
            <a:cxnSpLocks/>
          </p:cNvCxnSpPr>
          <p:nvPr/>
        </p:nvCxnSpPr>
        <p:spPr>
          <a:xfrm>
            <a:off x="1861816" y="5212129"/>
            <a:ext cx="0" cy="684000"/>
          </a:xfrm>
          <a:prstGeom prst="line">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F8AE5CC-B2CC-7CEC-C85C-AB519E08297E}"/>
              </a:ext>
            </a:extLst>
          </p:cNvPr>
          <p:cNvCxnSpPr>
            <a:cxnSpLocks/>
          </p:cNvCxnSpPr>
          <p:nvPr/>
        </p:nvCxnSpPr>
        <p:spPr>
          <a:xfrm>
            <a:off x="1464944" y="5213378"/>
            <a:ext cx="391895" cy="0"/>
          </a:xfrm>
          <a:prstGeom prst="line">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39F177B-C177-15C8-6D41-E487E3C4D675}"/>
              </a:ext>
            </a:extLst>
          </p:cNvPr>
          <p:cNvCxnSpPr>
            <a:cxnSpLocks/>
          </p:cNvCxnSpPr>
          <p:nvPr/>
        </p:nvCxnSpPr>
        <p:spPr>
          <a:xfrm>
            <a:off x="1457566" y="4719277"/>
            <a:ext cx="399273" cy="0"/>
          </a:xfrm>
          <a:prstGeom prst="line">
            <a:avLst/>
          </a:prstGeom>
          <a:ln w="19050">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FA7420C4-A692-1EA4-75EE-1265B363E434}"/>
              </a:ext>
            </a:extLst>
          </p:cNvPr>
          <p:cNvSpPr txBox="1"/>
          <p:nvPr/>
        </p:nvSpPr>
        <p:spPr>
          <a:xfrm>
            <a:off x="1661544" y="5985059"/>
            <a:ext cx="1576894" cy="369332"/>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K</a:t>
            </a:r>
            <a:r>
              <a:rPr lang="en-US" i="1" baseline="-25000" dirty="0">
                <a:latin typeface="Arial" panose="020B0604020202020204" pitchFamily="34" charset="0"/>
                <a:cs typeface="Arial" panose="020B0604020202020204" pitchFamily="34" charset="0"/>
              </a:rPr>
              <a:t>m</a:t>
            </a:r>
            <a:r>
              <a:rPr lang="en-US" i="1" dirty="0">
                <a:latin typeface="Arial" panose="020B0604020202020204" pitchFamily="34" charset="0"/>
                <a:cs typeface="Arial" panose="020B0604020202020204" pitchFamily="34" charset="0"/>
              </a:rPr>
              <a:t> / mol</a:t>
            </a:r>
          </a:p>
        </p:txBody>
      </p:sp>
      <p:sp>
        <p:nvSpPr>
          <p:cNvPr id="4" name="Slide Number Placeholder 3">
            <a:extLst>
              <a:ext uri="{FF2B5EF4-FFF2-40B4-BE49-F238E27FC236}">
                <a16:creationId xmlns:a16="http://schemas.microsoft.com/office/drawing/2014/main" id="{FF421CB8-E10E-CCFE-36F6-B063B0BA49CC}"/>
              </a:ext>
            </a:extLst>
          </p:cNvPr>
          <p:cNvSpPr>
            <a:spLocks noGrp="1"/>
          </p:cNvSpPr>
          <p:nvPr>
            <p:ph type="sldNum" sz="quarter" idx="12"/>
          </p:nvPr>
        </p:nvSpPr>
        <p:spPr/>
        <p:txBody>
          <a:bodyPr/>
          <a:lstStyle/>
          <a:p>
            <a:fld id="{AD4A6CC0-4EFD-4D6F-B9F8-39B6B3B7B408}" type="slidenum">
              <a:rPr lang="fr-CH" smtClean="0"/>
              <a:t>20</a:t>
            </a:fld>
            <a:endParaRPr lang="fr-CH" dirty="0"/>
          </a:p>
        </p:txBody>
      </p:sp>
      <p:pic>
        <p:nvPicPr>
          <p:cNvPr id="24" name="Picture 23">
            <a:extLst>
              <a:ext uri="{FF2B5EF4-FFF2-40B4-BE49-F238E27FC236}">
                <a16:creationId xmlns:a16="http://schemas.microsoft.com/office/drawing/2014/main" id="{055D8932-4152-CE5A-790A-2AB209C59442}"/>
              </a:ext>
            </a:extLst>
          </p:cNvPr>
          <p:cNvPicPr>
            <a:picLocks noChangeAspect="1"/>
          </p:cNvPicPr>
          <p:nvPr/>
        </p:nvPicPr>
        <p:blipFill rotWithShape="1">
          <a:blip r:embed="rId3">
            <a:extLst>
              <a:ext uri="{28A0092B-C50C-407E-A947-70E740481C1C}">
                <a14:useLocalDpi xmlns:a14="http://schemas.microsoft.com/office/drawing/2010/main" val="0"/>
              </a:ext>
            </a:extLst>
          </a:blip>
          <a:srcRect l="77937" t="21818" r="8929" b="55931"/>
          <a:stretch/>
        </p:blipFill>
        <p:spPr>
          <a:xfrm>
            <a:off x="10619892" y="1360684"/>
            <a:ext cx="772459" cy="859403"/>
          </a:xfrm>
          <a:prstGeom prst="rect">
            <a:avLst/>
          </a:prstGeom>
        </p:spPr>
      </p:pic>
    </p:spTree>
    <p:extLst>
      <p:ext uri="{BB962C8B-B14F-4D97-AF65-F5344CB8AC3E}">
        <p14:creationId xmlns:p14="http://schemas.microsoft.com/office/powerpoint/2010/main" val="2697453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26E123-A151-4C6B-94FF-731AA6832853}"/>
              </a:ext>
            </a:extLst>
          </p:cNvPr>
          <p:cNvSpPr txBox="1"/>
          <p:nvPr/>
        </p:nvSpPr>
        <p:spPr>
          <a:xfrm>
            <a:off x="421574" y="421574"/>
            <a:ext cx="7035140"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Enzyme kinetics and practical task</a:t>
            </a:r>
          </a:p>
        </p:txBody>
      </p:sp>
      <p:sp>
        <p:nvSpPr>
          <p:cNvPr id="17" name="TextBox 16">
            <a:extLst>
              <a:ext uri="{FF2B5EF4-FFF2-40B4-BE49-F238E27FC236}">
                <a16:creationId xmlns:a16="http://schemas.microsoft.com/office/drawing/2014/main" id="{802F8858-3E2E-4A82-B7BD-721E26044785}"/>
              </a:ext>
            </a:extLst>
          </p:cNvPr>
          <p:cNvSpPr txBox="1"/>
          <p:nvPr/>
        </p:nvSpPr>
        <p:spPr>
          <a:xfrm>
            <a:off x="421574" y="1199810"/>
            <a:ext cx="6754091" cy="369332"/>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exemplary</a:t>
            </a:r>
            <a:r>
              <a:rPr lang="fr-CH" u="sng" dirty="0">
                <a:latin typeface="Arial" panose="020B0604020202020204" pitchFamily="34" charset="0"/>
                <a:cs typeface="Arial" panose="020B0604020202020204" pitchFamily="34" charset="0"/>
              </a:rPr>
              <a:t> </a:t>
            </a:r>
            <a:r>
              <a:rPr lang="en-US" u="sng" dirty="0">
                <a:latin typeface="Arial" panose="020B0604020202020204" pitchFamily="34" charset="0"/>
                <a:cs typeface="Arial" panose="020B0604020202020204" pitchFamily="34" charset="0"/>
              </a:rPr>
              <a:t>calculation</a:t>
            </a:r>
            <a:r>
              <a:rPr lang="fr-CH" u="sng"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48B08C6-444C-4E41-8E26-73E6ABCF08E7}"/>
              </a:ext>
            </a:extLst>
          </p:cNvPr>
          <p:cNvSpPr txBox="1"/>
          <p:nvPr/>
        </p:nvSpPr>
        <p:spPr>
          <a:xfrm>
            <a:off x="945780" y="1802090"/>
            <a:ext cx="6754091" cy="646331"/>
          </a:xfrm>
          <a:prstGeom prst="rect">
            <a:avLst/>
          </a:prstGeom>
          <a:noFill/>
        </p:spPr>
        <p:txBody>
          <a:bodyPr wrap="square" rtlCol="0">
            <a:spAutoFit/>
          </a:bodyPr>
          <a:lstStyle/>
          <a:p>
            <a:pPr marL="285750" indent="-285750">
              <a:buFont typeface="Wingdings" pitchFamily="2" charset="2"/>
              <a:buChar char="Ø"/>
            </a:pPr>
            <a:r>
              <a:rPr lang="en-US" dirty="0">
                <a:latin typeface="Arial" panose="020B0604020202020204" pitchFamily="34" charset="0"/>
                <a:cs typeface="Arial" panose="020B0604020202020204" pitchFamily="34" charset="0"/>
              </a:rPr>
              <a:t>substrate in excess, enzyme is limiting</a:t>
            </a:r>
          </a:p>
          <a:p>
            <a:pPr marL="285750" indent="-285750">
              <a:buFont typeface="Wingdings" pitchFamily="2" charset="2"/>
              <a:buChar char="Ø"/>
            </a:pPr>
            <a:r>
              <a:rPr lang="en-US" dirty="0">
                <a:latin typeface="Arial" panose="020B0604020202020204" pitchFamily="34" charset="0"/>
                <a:cs typeface="Arial" panose="020B0604020202020204" pitchFamily="34" charset="0"/>
              </a:rPr>
              <a:t>substrate is limiting, enzyme in excess</a:t>
            </a:r>
          </a:p>
        </p:txBody>
      </p:sp>
      <p:sp>
        <p:nvSpPr>
          <p:cNvPr id="4" name="Slide Number Placeholder 3">
            <a:extLst>
              <a:ext uri="{FF2B5EF4-FFF2-40B4-BE49-F238E27FC236}">
                <a16:creationId xmlns:a16="http://schemas.microsoft.com/office/drawing/2014/main" id="{67A8E891-93A9-4F55-BD0A-7700B353BBD2}"/>
              </a:ext>
            </a:extLst>
          </p:cNvPr>
          <p:cNvSpPr>
            <a:spLocks noGrp="1"/>
          </p:cNvSpPr>
          <p:nvPr>
            <p:ph type="sldNum" sz="quarter" idx="12"/>
          </p:nvPr>
        </p:nvSpPr>
        <p:spPr/>
        <p:txBody>
          <a:bodyPr/>
          <a:lstStyle/>
          <a:p>
            <a:fld id="{AD4A6CC0-4EFD-4D6F-B9F8-39B6B3B7B408}" type="slidenum">
              <a:rPr lang="fr-CH" smtClean="0"/>
              <a:t>21</a:t>
            </a:fld>
            <a:endParaRPr lang="fr-CH" dirty="0"/>
          </a:p>
        </p:txBody>
      </p:sp>
      <p:cxnSp>
        <p:nvCxnSpPr>
          <p:cNvPr id="55" name="Straight Connector 54">
            <a:extLst>
              <a:ext uri="{FF2B5EF4-FFF2-40B4-BE49-F238E27FC236}">
                <a16:creationId xmlns:a16="http://schemas.microsoft.com/office/drawing/2014/main" id="{34ABD446-C71A-F71C-5BDD-8BCB9F67F203}"/>
              </a:ext>
            </a:extLst>
          </p:cNvPr>
          <p:cNvCxnSpPr>
            <a:cxnSpLocks/>
          </p:cNvCxnSpPr>
          <p:nvPr/>
        </p:nvCxnSpPr>
        <p:spPr>
          <a:xfrm>
            <a:off x="1457569" y="3259835"/>
            <a:ext cx="0" cy="26399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E49A997-D35B-AAD0-EE12-DA4577C9D082}"/>
              </a:ext>
            </a:extLst>
          </p:cNvPr>
          <p:cNvCxnSpPr>
            <a:cxnSpLocks/>
          </p:cNvCxnSpPr>
          <p:nvPr/>
        </p:nvCxnSpPr>
        <p:spPr>
          <a:xfrm flipH="1">
            <a:off x="1457570" y="5899796"/>
            <a:ext cx="46826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55191727-C1DE-5085-CA30-BB0C73F2783D}"/>
              </a:ext>
            </a:extLst>
          </p:cNvPr>
          <p:cNvSpPr txBox="1"/>
          <p:nvPr/>
        </p:nvSpPr>
        <p:spPr>
          <a:xfrm>
            <a:off x="-16887" y="3244334"/>
            <a:ext cx="675409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v / mol/min</a:t>
            </a:r>
          </a:p>
        </p:txBody>
      </p:sp>
      <p:sp>
        <p:nvSpPr>
          <p:cNvPr id="58" name="TextBox 57">
            <a:extLst>
              <a:ext uri="{FF2B5EF4-FFF2-40B4-BE49-F238E27FC236}">
                <a16:creationId xmlns:a16="http://schemas.microsoft.com/office/drawing/2014/main" id="{AA34EBA7-08C1-5146-9240-08CEC90FA919}"/>
              </a:ext>
            </a:extLst>
          </p:cNvPr>
          <p:cNvSpPr txBox="1"/>
          <p:nvPr/>
        </p:nvSpPr>
        <p:spPr>
          <a:xfrm>
            <a:off x="5011931" y="5971080"/>
            <a:ext cx="112825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 / mol</a:t>
            </a:r>
          </a:p>
        </p:txBody>
      </p:sp>
      <p:sp>
        <p:nvSpPr>
          <p:cNvPr id="59" name="Arc 58">
            <a:extLst>
              <a:ext uri="{FF2B5EF4-FFF2-40B4-BE49-F238E27FC236}">
                <a16:creationId xmlns:a16="http://schemas.microsoft.com/office/drawing/2014/main" id="{575F512A-30E1-D999-83B5-B5BAC0A90073}"/>
              </a:ext>
            </a:extLst>
          </p:cNvPr>
          <p:cNvSpPr/>
          <p:nvPr/>
        </p:nvSpPr>
        <p:spPr>
          <a:xfrm rot="16200000">
            <a:off x="2229955" y="2767668"/>
            <a:ext cx="4704905" cy="6234926"/>
          </a:xfrm>
          <a:prstGeom prst="arc">
            <a:avLst>
              <a:gd name="adj1" fmla="val 16200000"/>
              <a:gd name="adj2" fmla="val 21531762"/>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60" name="Arc 59">
            <a:extLst>
              <a:ext uri="{FF2B5EF4-FFF2-40B4-BE49-F238E27FC236}">
                <a16:creationId xmlns:a16="http://schemas.microsoft.com/office/drawing/2014/main" id="{0E62AF74-1122-D8EC-4638-3C4992424A93}"/>
              </a:ext>
            </a:extLst>
          </p:cNvPr>
          <p:cNvSpPr/>
          <p:nvPr/>
        </p:nvSpPr>
        <p:spPr>
          <a:xfrm rot="16200000">
            <a:off x="3207035" y="2778666"/>
            <a:ext cx="2735993" cy="6234926"/>
          </a:xfrm>
          <a:prstGeom prst="arc">
            <a:avLst>
              <a:gd name="adj1" fmla="val 16200000"/>
              <a:gd name="adj2" fmla="val 21486953"/>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61" name="TextBox 60">
            <a:extLst>
              <a:ext uri="{FF2B5EF4-FFF2-40B4-BE49-F238E27FC236}">
                <a16:creationId xmlns:a16="http://schemas.microsoft.com/office/drawing/2014/main" id="{C0A06A46-5973-E9E1-270B-08595B5D7A03}"/>
              </a:ext>
            </a:extLst>
          </p:cNvPr>
          <p:cNvSpPr txBox="1"/>
          <p:nvPr/>
        </p:nvSpPr>
        <p:spPr>
          <a:xfrm>
            <a:off x="4671475" y="3275819"/>
            <a:ext cx="1576894" cy="369332"/>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[E] is high</a:t>
            </a:r>
          </a:p>
        </p:txBody>
      </p:sp>
      <p:sp>
        <p:nvSpPr>
          <p:cNvPr id="62" name="TextBox 61">
            <a:extLst>
              <a:ext uri="{FF2B5EF4-FFF2-40B4-BE49-F238E27FC236}">
                <a16:creationId xmlns:a16="http://schemas.microsoft.com/office/drawing/2014/main" id="{F3858090-C817-8C72-8988-78CC39CFD6ED}"/>
              </a:ext>
            </a:extLst>
          </p:cNvPr>
          <p:cNvSpPr txBox="1"/>
          <p:nvPr/>
        </p:nvSpPr>
        <p:spPr>
          <a:xfrm>
            <a:off x="4671475" y="4300083"/>
            <a:ext cx="1576894" cy="369332"/>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[E] is low</a:t>
            </a:r>
          </a:p>
        </p:txBody>
      </p:sp>
      <p:cxnSp>
        <p:nvCxnSpPr>
          <p:cNvPr id="63" name="Straight Connector 62">
            <a:extLst>
              <a:ext uri="{FF2B5EF4-FFF2-40B4-BE49-F238E27FC236}">
                <a16:creationId xmlns:a16="http://schemas.microsoft.com/office/drawing/2014/main" id="{1F87233D-0383-75C1-1C06-6EC4FAA276C9}"/>
              </a:ext>
            </a:extLst>
          </p:cNvPr>
          <p:cNvCxnSpPr>
            <a:cxnSpLocks/>
          </p:cNvCxnSpPr>
          <p:nvPr/>
        </p:nvCxnSpPr>
        <p:spPr>
          <a:xfrm flipV="1">
            <a:off x="1450192" y="4531756"/>
            <a:ext cx="3020117" cy="48059"/>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D6FC73D-684F-9F52-DC2A-A875C85D7C0D}"/>
              </a:ext>
            </a:extLst>
          </p:cNvPr>
          <p:cNvCxnSpPr>
            <a:cxnSpLocks/>
          </p:cNvCxnSpPr>
          <p:nvPr/>
        </p:nvCxnSpPr>
        <p:spPr>
          <a:xfrm flipV="1">
            <a:off x="1457566" y="3503182"/>
            <a:ext cx="3095892" cy="36614"/>
          </a:xfrm>
          <a:prstGeom prst="line">
            <a:avLst/>
          </a:prstGeom>
          <a:ln w="1905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DB78AD2-A855-4675-F2C8-AD25A0C12C52}"/>
              </a:ext>
            </a:extLst>
          </p:cNvPr>
          <p:cNvCxnSpPr>
            <a:cxnSpLocks/>
          </p:cNvCxnSpPr>
          <p:nvPr/>
        </p:nvCxnSpPr>
        <p:spPr>
          <a:xfrm>
            <a:off x="1856839" y="4704529"/>
            <a:ext cx="0" cy="1191600"/>
          </a:xfrm>
          <a:prstGeom prst="line">
            <a:avLst/>
          </a:prstGeom>
          <a:ln w="19050">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9CF3CDA-3C28-2267-0971-62318191DF24}"/>
              </a:ext>
            </a:extLst>
          </p:cNvPr>
          <p:cNvCxnSpPr>
            <a:cxnSpLocks/>
          </p:cNvCxnSpPr>
          <p:nvPr/>
        </p:nvCxnSpPr>
        <p:spPr>
          <a:xfrm>
            <a:off x="1861816" y="5212129"/>
            <a:ext cx="0" cy="684000"/>
          </a:xfrm>
          <a:prstGeom prst="line">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5CD1BC9-B4DB-6E71-AC5F-5A27E1A65818}"/>
              </a:ext>
            </a:extLst>
          </p:cNvPr>
          <p:cNvCxnSpPr>
            <a:cxnSpLocks/>
          </p:cNvCxnSpPr>
          <p:nvPr/>
        </p:nvCxnSpPr>
        <p:spPr>
          <a:xfrm>
            <a:off x="1464944" y="5213378"/>
            <a:ext cx="391895" cy="0"/>
          </a:xfrm>
          <a:prstGeom prst="line">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04DF2D4-BCFD-DFA9-16B2-84AF95E98D78}"/>
              </a:ext>
            </a:extLst>
          </p:cNvPr>
          <p:cNvCxnSpPr>
            <a:cxnSpLocks/>
          </p:cNvCxnSpPr>
          <p:nvPr/>
        </p:nvCxnSpPr>
        <p:spPr>
          <a:xfrm>
            <a:off x="1457566" y="4719277"/>
            <a:ext cx="399273" cy="0"/>
          </a:xfrm>
          <a:prstGeom prst="line">
            <a:avLst/>
          </a:prstGeom>
          <a:ln w="19050">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04B28EB0-94AD-E741-70A5-60D8572941C1}"/>
              </a:ext>
            </a:extLst>
          </p:cNvPr>
          <p:cNvSpPr txBox="1"/>
          <p:nvPr/>
        </p:nvSpPr>
        <p:spPr>
          <a:xfrm>
            <a:off x="1661544" y="5985059"/>
            <a:ext cx="1576894" cy="369332"/>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K</a:t>
            </a:r>
            <a:r>
              <a:rPr lang="en-US" i="1" baseline="-25000" dirty="0">
                <a:latin typeface="Arial" panose="020B0604020202020204" pitchFamily="34" charset="0"/>
                <a:cs typeface="Arial" panose="020B0604020202020204" pitchFamily="34" charset="0"/>
              </a:rPr>
              <a:t>m</a:t>
            </a:r>
            <a:r>
              <a:rPr lang="en-US" i="1" dirty="0">
                <a:latin typeface="Arial" panose="020B0604020202020204" pitchFamily="34" charset="0"/>
                <a:cs typeface="Arial" panose="020B0604020202020204" pitchFamily="34" charset="0"/>
              </a:rPr>
              <a:t> / mol</a:t>
            </a:r>
          </a:p>
        </p:txBody>
      </p:sp>
      <p:cxnSp>
        <p:nvCxnSpPr>
          <p:cNvPr id="70" name="Straight Connector 69">
            <a:extLst>
              <a:ext uri="{FF2B5EF4-FFF2-40B4-BE49-F238E27FC236}">
                <a16:creationId xmlns:a16="http://schemas.microsoft.com/office/drawing/2014/main" id="{646BC08A-2A64-F510-920E-7D95A7F766DB}"/>
              </a:ext>
            </a:extLst>
          </p:cNvPr>
          <p:cNvCxnSpPr>
            <a:cxnSpLocks/>
          </p:cNvCxnSpPr>
          <p:nvPr/>
        </p:nvCxnSpPr>
        <p:spPr>
          <a:xfrm>
            <a:off x="7419219" y="3259836"/>
            <a:ext cx="0" cy="26399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ADCD2A8-8E1C-6324-58BC-E2210C727A6D}"/>
              </a:ext>
            </a:extLst>
          </p:cNvPr>
          <p:cNvCxnSpPr>
            <a:cxnSpLocks/>
          </p:cNvCxnSpPr>
          <p:nvPr/>
        </p:nvCxnSpPr>
        <p:spPr>
          <a:xfrm flipH="1">
            <a:off x="7419220" y="5899797"/>
            <a:ext cx="46826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DF748E94-4C08-A365-E4E3-2650B93BE99F}"/>
              </a:ext>
            </a:extLst>
          </p:cNvPr>
          <p:cNvSpPr txBox="1"/>
          <p:nvPr/>
        </p:nvSpPr>
        <p:spPr>
          <a:xfrm>
            <a:off x="5944763" y="3244335"/>
            <a:ext cx="675409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v / mol/min</a:t>
            </a:r>
          </a:p>
        </p:txBody>
      </p:sp>
      <p:sp>
        <p:nvSpPr>
          <p:cNvPr id="73" name="TextBox 72">
            <a:extLst>
              <a:ext uri="{FF2B5EF4-FFF2-40B4-BE49-F238E27FC236}">
                <a16:creationId xmlns:a16="http://schemas.microsoft.com/office/drawing/2014/main" id="{0C48FEBC-6BFD-C017-440B-FAA78F8BA91B}"/>
              </a:ext>
            </a:extLst>
          </p:cNvPr>
          <p:cNvSpPr txBox="1"/>
          <p:nvPr/>
        </p:nvSpPr>
        <p:spPr>
          <a:xfrm>
            <a:off x="10973581" y="5971081"/>
            <a:ext cx="112825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 / mol</a:t>
            </a:r>
          </a:p>
        </p:txBody>
      </p:sp>
      <p:sp>
        <p:nvSpPr>
          <p:cNvPr id="76" name="TextBox 75">
            <a:extLst>
              <a:ext uri="{FF2B5EF4-FFF2-40B4-BE49-F238E27FC236}">
                <a16:creationId xmlns:a16="http://schemas.microsoft.com/office/drawing/2014/main" id="{E0EA9D86-5879-AB43-8423-B4AB309C64D6}"/>
              </a:ext>
            </a:extLst>
          </p:cNvPr>
          <p:cNvSpPr txBox="1"/>
          <p:nvPr/>
        </p:nvSpPr>
        <p:spPr>
          <a:xfrm>
            <a:off x="10633125" y="3275820"/>
            <a:ext cx="1576894" cy="369332"/>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[E] is high</a:t>
            </a:r>
          </a:p>
        </p:txBody>
      </p:sp>
      <p:sp>
        <p:nvSpPr>
          <p:cNvPr id="77" name="TextBox 76">
            <a:extLst>
              <a:ext uri="{FF2B5EF4-FFF2-40B4-BE49-F238E27FC236}">
                <a16:creationId xmlns:a16="http://schemas.microsoft.com/office/drawing/2014/main" id="{EA92AEA6-079E-5F26-43AC-5B2F3397E4C8}"/>
              </a:ext>
            </a:extLst>
          </p:cNvPr>
          <p:cNvSpPr txBox="1"/>
          <p:nvPr/>
        </p:nvSpPr>
        <p:spPr>
          <a:xfrm>
            <a:off x="10581156" y="4343466"/>
            <a:ext cx="1576894" cy="369332"/>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[E] is low</a:t>
            </a:r>
          </a:p>
        </p:txBody>
      </p:sp>
      <p:sp>
        <p:nvSpPr>
          <p:cNvPr id="84" name="TextBox 83">
            <a:extLst>
              <a:ext uri="{FF2B5EF4-FFF2-40B4-BE49-F238E27FC236}">
                <a16:creationId xmlns:a16="http://schemas.microsoft.com/office/drawing/2014/main" id="{E8BDDD1F-8B21-1267-81C2-72246EED54D6}"/>
              </a:ext>
            </a:extLst>
          </p:cNvPr>
          <p:cNvSpPr txBox="1"/>
          <p:nvPr/>
        </p:nvSpPr>
        <p:spPr>
          <a:xfrm>
            <a:off x="10498341" y="5015805"/>
            <a:ext cx="1576894" cy="369332"/>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sym typeface="Wingdings" pitchFamily="2" charset="2"/>
              </a:rPr>
              <a:t> </a:t>
            </a:r>
            <a:r>
              <a:rPr lang="en-US" i="1" dirty="0">
                <a:latin typeface="Arial" panose="020B0604020202020204" pitchFamily="34" charset="0"/>
                <a:cs typeface="Arial" panose="020B0604020202020204" pitchFamily="34" charset="0"/>
              </a:rPr>
              <a:t>K</a:t>
            </a:r>
            <a:r>
              <a:rPr lang="en-US" i="1" baseline="-25000" dirty="0">
                <a:latin typeface="Arial" panose="020B0604020202020204" pitchFamily="34" charset="0"/>
                <a:cs typeface="Arial" panose="020B0604020202020204" pitchFamily="34" charset="0"/>
              </a:rPr>
              <a:t>m</a:t>
            </a:r>
            <a:r>
              <a:rPr lang="en-US" i="1" dirty="0">
                <a:latin typeface="Arial" panose="020B0604020202020204" pitchFamily="34" charset="0"/>
                <a:cs typeface="Arial" panose="020B0604020202020204" pitchFamily="34" charset="0"/>
              </a:rPr>
              <a:t> / mol</a:t>
            </a:r>
          </a:p>
        </p:txBody>
      </p:sp>
      <p:cxnSp>
        <p:nvCxnSpPr>
          <p:cNvPr id="86" name="Straight Connector 85">
            <a:extLst>
              <a:ext uri="{FF2B5EF4-FFF2-40B4-BE49-F238E27FC236}">
                <a16:creationId xmlns:a16="http://schemas.microsoft.com/office/drawing/2014/main" id="{A50537DD-9237-7CD7-7ACE-7006A8562594}"/>
              </a:ext>
            </a:extLst>
          </p:cNvPr>
          <p:cNvCxnSpPr>
            <a:cxnSpLocks/>
          </p:cNvCxnSpPr>
          <p:nvPr/>
        </p:nvCxnSpPr>
        <p:spPr>
          <a:xfrm flipV="1">
            <a:off x="7426593" y="3519055"/>
            <a:ext cx="3071748" cy="2377074"/>
          </a:xfrm>
          <a:prstGeom prst="line">
            <a:avLst/>
          </a:prstGeom>
          <a:ln w="19050">
            <a:solidFill>
              <a:srgbClr val="C55A1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8C359C5-5FD9-3EA4-F71C-79FCA9567958}"/>
              </a:ext>
            </a:extLst>
          </p:cNvPr>
          <p:cNvCxnSpPr>
            <a:cxnSpLocks/>
          </p:cNvCxnSpPr>
          <p:nvPr/>
        </p:nvCxnSpPr>
        <p:spPr>
          <a:xfrm flipV="1">
            <a:off x="7433966" y="4528132"/>
            <a:ext cx="2988999" cy="1370985"/>
          </a:xfrm>
          <a:prstGeom prst="line">
            <a:avLst/>
          </a:prstGeom>
          <a:ln w="19050">
            <a:solidFill>
              <a:srgbClr val="25B0F0"/>
            </a:solidFill>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E5FBF772-38EA-A13C-58DA-E7AA60AB3C1B}"/>
              </a:ext>
            </a:extLst>
          </p:cNvPr>
          <p:cNvSpPr/>
          <p:nvPr/>
        </p:nvSpPr>
        <p:spPr>
          <a:xfrm>
            <a:off x="6008421" y="2861953"/>
            <a:ext cx="6157069" cy="350224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40EDF263-939F-4704-FD8C-82D449C62FA8}"/>
              </a:ext>
            </a:extLst>
          </p:cNvPr>
          <p:cNvSpPr/>
          <p:nvPr/>
        </p:nvSpPr>
        <p:spPr>
          <a:xfrm>
            <a:off x="888829" y="2125256"/>
            <a:ext cx="4383816" cy="3693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0776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26E123-A151-4C6B-94FF-731AA6832853}"/>
              </a:ext>
            </a:extLst>
          </p:cNvPr>
          <p:cNvSpPr txBox="1"/>
          <p:nvPr/>
        </p:nvSpPr>
        <p:spPr>
          <a:xfrm>
            <a:off x="421574" y="421574"/>
            <a:ext cx="4275117"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Some help…</a:t>
            </a:r>
          </a:p>
        </p:txBody>
      </p:sp>
      <p:sp>
        <p:nvSpPr>
          <p:cNvPr id="35" name="TextBox 34">
            <a:extLst>
              <a:ext uri="{FF2B5EF4-FFF2-40B4-BE49-F238E27FC236}">
                <a16:creationId xmlns:a16="http://schemas.microsoft.com/office/drawing/2014/main" id="{5B8D9547-E827-4520-8420-4520A362FFAB}"/>
              </a:ext>
            </a:extLst>
          </p:cNvPr>
          <p:cNvSpPr txBox="1"/>
          <p:nvPr/>
        </p:nvSpPr>
        <p:spPr>
          <a:xfrm>
            <a:off x="421574" y="1203399"/>
            <a:ext cx="10919716"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Calibration curve</a:t>
            </a:r>
            <a:r>
              <a:rPr lang="en-US" dirty="0">
                <a:latin typeface="Arial" panose="020B0604020202020204" pitchFamily="34" charset="0"/>
                <a:cs typeface="Arial" panose="020B0604020202020204" pitchFamily="34" charset="0"/>
                <a:sym typeface="Wingdings" pitchFamily="2" charset="2"/>
              </a:rPr>
              <a:t>  converts a </a:t>
            </a:r>
            <a:r>
              <a:rPr lang="en-US" dirty="0" err="1">
                <a:latin typeface="Arial" panose="020B0604020202020204" pitchFamily="34" charset="0"/>
                <a:cs typeface="Arial" panose="020B0604020202020204" pitchFamily="34" charset="0"/>
                <a:sym typeface="Wingdings" pitchFamily="2" charset="2"/>
              </a:rPr>
              <a:t>bioinstrument</a:t>
            </a:r>
            <a:r>
              <a:rPr lang="en-US" dirty="0">
                <a:latin typeface="Arial" panose="020B0604020202020204" pitchFamily="34" charset="0"/>
                <a:cs typeface="Arial" panose="020B0604020202020204" pitchFamily="34" charset="0"/>
                <a:sym typeface="Wingdings" pitchFamily="2" charset="2"/>
              </a:rPr>
              <a:t> signal into a known quantity</a:t>
            </a:r>
            <a:endParaRPr lang="en-US"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61C23917-5004-4DAF-997C-E615829A10AE}"/>
              </a:ext>
            </a:extLst>
          </p:cNvPr>
          <p:cNvSpPr>
            <a:spLocks noGrp="1"/>
          </p:cNvSpPr>
          <p:nvPr>
            <p:ph type="sldNum" sz="quarter" idx="12"/>
          </p:nvPr>
        </p:nvSpPr>
        <p:spPr/>
        <p:txBody>
          <a:bodyPr/>
          <a:lstStyle/>
          <a:p>
            <a:fld id="{AD4A6CC0-4EFD-4D6F-B9F8-39B6B3B7B408}" type="slidenum">
              <a:rPr lang="fr-CH" smtClean="0"/>
              <a:t>22</a:t>
            </a:fld>
            <a:endParaRPr lang="fr-CH" dirty="0"/>
          </a:p>
        </p:txBody>
      </p:sp>
      <p:pic>
        <p:nvPicPr>
          <p:cNvPr id="5" name="Picture 4">
            <a:extLst>
              <a:ext uri="{FF2B5EF4-FFF2-40B4-BE49-F238E27FC236}">
                <a16:creationId xmlns:a16="http://schemas.microsoft.com/office/drawing/2014/main" id="{5C2C15B6-B6C7-4B72-A48D-96486C10410C}"/>
              </a:ext>
            </a:extLst>
          </p:cNvPr>
          <p:cNvPicPr>
            <a:picLocks noChangeAspect="1"/>
          </p:cNvPicPr>
          <p:nvPr/>
        </p:nvPicPr>
        <p:blipFill>
          <a:blip r:embed="rId3"/>
          <a:stretch>
            <a:fillRect/>
          </a:stretch>
        </p:blipFill>
        <p:spPr>
          <a:xfrm>
            <a:off x="421574" y="2126781"/>
            <a:ext cx="5618918" cy="4012761"/>
          </a:xfrm>
          <a:prstGeom prst="rect">
            <a:avLst/>
          </a:prstGeom>
        </p:spPr>
      </p:pic>
      <p:sp>
        <p:nvSpPr>
          <p:cNvPr id="15" name="TextBox 14">
            <a:extLst>
              <a:ext uri="{FF2B5EF4-FFF2-40B4-BE49-F238E27FC236}">
                <a16:creationId xmlns:a16="http://schemas.microsoft.com/office/drawing/2014/main" id="{29B64C52-B00C-49EB-8D85-62A120FE600C}"/>
              </a:ext>
            </a:extLst>
          </p:cNvPr>
          <p:cNvSpPr txBox="1"/>
          <p:nvPr/>
        </p:nvSpPr>
        <p:spPr>
          <a:xfrm>
            <a:off x="2277009" y="5767482"/>
            <a:ext cx="3049075" cy="307777"/>
          </a:xfrm>
          <a:prstGeom prst="rect">
            <a:avLst/>
          </a:prstGeom>
          <a:solidFill>
            <a:schemeClr val="bg1"/>
          </a:solidFill>
        </p:spPr>
        <p:txBody>
          <a:bodyPr wrap="square" rtlCol="0">
            <a:spAutoFit/>
          </a:bodyPr>
          <a:lstStyle/>
          <a:p>
            <a:r>
              <a:rPr lang="en-US" sz="1400" b="1" dirty="0">
                <a:latin typeface="Arial" panose="020B0604020202020204" pitchFamily="34" charset="0"/>
                <a:cs typeface="Arial" panose="020B0604020202020204" pitchFamily="34" charset="0"/>
              </a:rPr>
              <a:t>substrate concentration / </a:t>
            </a:r>
            <a:r>
              <a:rPr lang="en-US" sz="1400" b="1" dirty="0" err="1">
                <a:latin typeface="Arial" panose="020B0604020202020204" pitchFamily="34" charset="0"/>
                <a:cs typeface="Arial" panose="020B0604020202020204" pitchFamily="34" charset="0"/>
              </a:rPr>
              <a:t>uM</a:t>
            </a:r>
            <a:endParaRPr lang="en-US" sz="1400" b="1"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CE3143C0-D740-44DB-A57A-4AE51DB86EE2}"/>
              </a:ext>
            </a:extLst>
          </p:cNvPr>
          <p:cNvSpPr txBox="1"/>
          <p:nvPr/>
        </p:nvSpPr>
        <p:spPr>
          <a:xfrm>
            <a:off x="4091049" y="4071772"/>
            <a:ext cx="1733797"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y = 76.95 x</a:t>
            </a:r>
          </a:p>
        </p:txBody>
      </p:sp>
      <p:pic>
        <p:nvPicPr>
          <p:cNvPr id="4" name="Picture 3">
            <a:extLst>
              <a:ext uri="{FF2B5EF4-FFF2-40B4-BE49-F238E27FC236}">
                <a16:creationId xmlns:a16="http://schemas.microsoft.com/office/drawing/2014/main" id="{538F591F-7354-EF7A-E097-CF476D5A553A}"/>
              </a:ext>
            </a:extLst>
          </p:cNvPr>
          <p:cNvPicPr>
            <a:picLocks noChangeAspect="1"/>
          </p:cNvPicPr>
          <p:nvPr/>
        </p:nvPicPr>
        <p:blipFill>
          <a:blip r:embed="rId4"/>
          <a:stretch>
            <a:fillRect/>
          </a:stretch>
        </p:blipFill>
        <p:spPr>
          <a:xfrm>
            <a:off x="8833874" y="1388065"/>
            <a:ext cx="2162233" cy="4619315"/>
          </a:xfrm>
          <a:prstGeom prst="rect">
            <a:avLst/>
          </a:prstGeom>
        </p:spPr>
      </p:pic>
    </p:spTree>
    <p:extLst>
      <p:ext uri="{BB962C8B-B14F-4D97-AF65-F5344CB8AC3E}">
        <p14:creationId xmlns:p14="http://schemas.microsoft.com/office/powerpoint/2010/main" val="3390199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26E123-A151-4C6B-94FF-731AA6832853}"/>
              </a:ext>
            </a:extLst>
          </p:cNvPr>
          <p:cNvSpPr txBox="1"/>
          <p:nvPr/>
        </p:nvSpPr>
        <p:spPr>
          <a:xfrm>
            <a:off x="421574" y="421574"/>
            <a:ext cx="4275117"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Enzyme assays</a:t>
            </a:r>
          </a:p>
        </p:txBody>
      </p:sp>
      <p:sp>
        <p:nvSpPr>
          <p:cNvPr id="35" name="TextBox 34">
            <a:extLst>
              <a:ext uri="{FF2B5EF4-FFF2-40B4-BE49-F238E27FC236}">
                <a16:creationId xmlns:a16="http://schemas.microsoft.com/office/drawing/2014/main" id="{5B8D9547-E827-4520-8420-4520A362FFAB}"/>
              </a:ext>
            </a:extLst>
          </p:cNvPr>
          <p:cNvSpPr txBox="1"/>
          <p:nvPr/>
        </p:nvSpPr>
        <p:spPr>
          <a:xfrm>
            <a:off x="421574" y="1291574"/>
            <a:ext cx="10919716"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&gt; </a:t>
            </a:r>
            <a:r>
              <a:rPr lang="en-US" u="sng" dirty="0">
                <a:latin typeface="Arial" panose="020B0604020202020204" pitchFamily="34" charset="0"/>
                <a:cs typeface="Arial" panose="020B0604020202020204" pitchFamily="34" charset="0"/>
              </a:rPr>
              <a:t>direct</a:t>
            </a:r>
            <a:r>
              <a:rPr lang="en-US" dirty="0">
                <a:latin typeface="Arial" panose="020B0604020202020204" pitchFamily="34" charset="0"/>
                <a:cs typeface="Arial" panose="020B0604020202020204" pitchFamily="34" charset="0"/>
              </a:rPr>
              <a:t> assay vs. </a:t>
            </a:r>
            <a:r>
              <a:rPr lang="en-US" u="sng" dirty="0">
                <a:latin typeface="Arial" panose="020B0604020202020204" pitchFamily="34" charset="0"/>
                <a:cs typeface="Arial" panose="020B0604020202020204" pitchFamily="34" charset="0"/>
              </a:rPr>
              <a:t>indirect</a:t>
            </a:r>
            <a:r>
              <a:rPr lang="en-US" dirty="0">
                <a:latin typeface="Arial" panose="020B0604020202020204" pitchFamily="34" charset="0"/>
                <a:cs typeface="Arial" panose="020B0604020202020204" pitchFamily="34" charset="0"/>
              </a:rPr>
              <a:t> assay (usually, coupled-enzyme assays)</a:t>
            </a:r>
          </a:p>
          <a:p>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7A4155BD-1646-43AC-A28C-2127F3837366}"/>
              </a:ext>
            </a:extLst>
          </p:cNvPr>
          <p:cNvSpPr txBox="1"/>
          <p:nvPr/>
        </p:nvSpPr>
        <p:spPr>
          <a:xfrm>
            <a:off x="421574" y="2072430"/>
            <a:ext cx="10919716"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&gt; </a:t>
            </a:r>
            <a:r>
              <a:rPr lang="en-US" u="sng" dirty="0">
                <a:latin typeface="Arial" panose="020B0604020202020204" pitchFamily="34" charset="0"/>
                <a:cs typeface="Arial" panose="020B0604020202020204" pitchFamily="34" charset="0"/>
              </a:rPr>
              <a:t>continuous</a:t>
            </a:r>
            <a:r>
              <a:rPr lang="en-US" dirty="0">
                <a:latin typeface="Arial" panose="020B0604020202020204" pitchFamily="34" charset="0"/>
                <a:cs typeface="Arial" panose="020B0604020202020204" pitchFamily="34" charset="0"/>
              </a:rPr>
              <a:t> assay vs. </a:t>
            </a:r>
            <a:r>
              <a:rPr lang="en-US" u="sng" dirty="0">
                <a:latin typeface="Arial" panose="020B0604020202020204" pitchFamily="34" charset="0"/>
                <a:cs typeface="Arial" panose="020B0604020202020204" pitchFamily="34" charset="0"/>
              </a:rPr>
              <a:t>discontinuous/end-point</a:t>
            </a:r>
            <a:r>
              <a:rPr lang="en-US" dirty="0">
                <a:latin typeface="Arial" panose="020B0604020202020204" pitchFamily="34" charset="0"/>
                <a:cs typeface="Arial" panose="020B0604020202020204" pitchFamily="34" charset="0"/>
              </a:rPr>
              <a:t> assay</a:t>
            </a:r>
          </a:p>
        </p:txBody>
      </p:sp>
      <p:pic>
        <p:nvPicPr>
          <p:cNvPr id="4" name="Picture 3">
            <a:extLst>
              <a:ext uri="{FF2B5EF4-FFF2-40B4-BE49-F238E27FC236}">
                <a16:creationId xmlns:a16="http://schemas.microsoft.com/office/drawing/2014/main" id="{A455B020-4B50-4E47-A166-892FB8828A3B}"/>
              </a:ext>
            </a:extLst>
          </p:cNvPr>
          <p:cNvPicPr>
            <a:picLocks noChangeAspect="1"/>
          </p:cNvPicPr>
          <p:nvPr/>
        </p:nvPicPr>
        <p:blipFill>
          <a:blip r:embed="rId3"/>
          <a:stretch>
            <a:fillRect/>
          </a:stretch>
        </p:blipFill>
        <p:spPr>
          <a:xfrm>
            <a:off x="421574" y="2733692"/>
            <a:ext cx="5201392" cy="3185719"/>
          </a:xfrm>
          <a:prstGeom prst="rect">
            <a:avLst/>
          </a:prstGeom>
        </p:spPr>
      </p:pic>
      <p:sp>
        <p:nvSpPr>
          <p:cNvPr id="3" name="Slide Number Placeholder 2">
            <a:extLst>
              <a:ext uri="{FF2B5EF4-FFF2-40B4-BE49-F238E27FC236}">
                <a16:creationId xmlns:a16="http://schemas.microsoft.com/office/drawing/2014/main" id="{E4F7F113-FC83-4489-8FDB-4A61CC36306B}"/>
              </a:ext>
            </a:extLst>
          </p:cNvPr>
          <p:cNvSpPr>
            <a:spLocks noGrp="1"/>
          </p:cNvSpPr>
          <p:nvPr>
            <p:ph type="sldNum" sz="quarter" idx="12"/>
          </p:nvPr>
        </p:nvSpPr>
        <p:spPr/>
        <p:txBody>
          <a:bodyPr/>
          <a:lstStyle/>
          <a:p>
            <a:fld id="{AD4A6CC0-4EFD-4D6F-B9F8-39B6B3B7B408}" type="slidenum">
              <a:rPr lang="fr-CH" smtClean="0"/>
              <a:t>23</a:t>
            </a:fld>
            <a:endParaRPr lang="fr-CH" dirty="0"/>
          </a:p>
        </p:txBody>
      </p:sp>
      <p:sp>
        <p:nvSpPr>
          <p:cNvPr id="7" name="TextBox 6">
            <a:extLst>
              <a:ext uri="{FF2B5EF4-FFF2-40B4-BE49-F238E27FC236}">
                <a16:creationId xmlns:a16="http://schemas.microsoft.com/office/drawing/2014/main" id="{A2AA53F7-9345-4589-B93E-157DF262635C}"/>
              </a:ext>
            </a:extLst>
          </p:cNvPr>
          <p:cNvSpPr txBox="1"/>
          <p:nvPr/>
        </p:nvSpPr>
        <p:spPr>
          <a:xfrm>
            <a:off x="540953" y="6146269"/>
            <a:ext cx="5849015"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Punekar, N.S., </a:t>
            </a:r>
            <a:r>
              <a:rPr lang="en-US" sz="1000" i="1" dirty="0">
                <a:latin typeface="Arial" panose="020B0604020202020204" pitchFamily="34" charset="0"/>
                <a:cs typeface="Arial" panose="020B0604020202020204" pitchFamily="34" charset="0"/>
              </a:rPr>
              <a:t>Enzymes: Catalysis, Kinetics and Mechanisms</a:t>
            </a:r>
            <a:r>
              <a:rPr lang="en-US" sz="1000" dirty="0">
                <a:latin typeface="Arial" panose="020B0604020202020204" pitchFamily="34" charset="0"/>
                <a:cs typeface="Arial" panose="020B0604020202020204" pitchFamily="34" charset="0"/>
              </a:rPr>
              <a:t>, 2018</a:t>
            </a:r>
          </a:p>
        </p:txBody>
      </p:sp>
      <p:sp>
        <p:nvSpPr>
          <p:cNvPr id="10" name="Rectangle 9">
            <a:extLst>
              <a:ext uri="{FF2B5EF4-FFF2-40B4-BE49-F238E27FC236}">
                <a16:creationId xmlns:a16="http://schemas.microsoft.com/office/drawing/2014/main" id="{C0254CC5-B902-41CB-BEC6-3D59EE623907}"/>
              </a:ext>
            </a:extLst>
          </p:cNvPr>
          <p:cNvSpPr/>
          <p:nvPr/>
        </p:nvSpPr>
        <p:spPr>
          <a:xfrm>
            <a:off x="7873148" y="1052840"/>
            <a:ext cx="2357445" cy="75814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TextBox 10">
            <a:extLst>
              <a:ext uri="{FF2B5EF4-FFF2-40B4-BE49-F238E27FC236}">
                <a16:creationId xmlns:a16="http://schemas.microsoft.com/office/drawing/2014/main" id="{54FA2C15-D669-4881-9601-8331108D01AA}"/>
              </a:ext>
            </a:extLst>
          </p:cNvPr>
          <p:cNvSpPr txBox="1"/>
          <p:nvPr/>
        </p:nvSpPr>
        <p:spPr>
          <a:xfrm>
            <a:off x="8031582" y="1106908"/>
            <a:ext cx="2357445" cy="646331"/>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‘Difficulties with indirect assays?’</a:t>
            </a:r>
          </a:p>
        </p:txBody>
      </p:sp>
      <p:pic>
        <p:nvPicPr>
          <p:cNvPr id="12" name="Picture 11">
            <a:extLst>
              <a:ext uri="{FF2B5EF4-FFF2-40B4-BE49-F238E27FC236}">
                <a16:creationId xmlns:a16="http://schemas.microsoft.com/office/drawing/2014/main" id="{4BC4A061-5AFC-4E69-BBB4-D465894200D8}"/>
              </a:ext>
            </a:extLst>
          </p:cNvPr>
          <p:cNvPicPr>
            <a:picLocks noChangeAspect="1"/>
          </p:cNvPicPr>
          <p:nvPr/>
        </p:nvPicPr>
        <p:blipFill rotWithShape="1">
          <a:blip r:embed="rId4">
            <a:extLst>
              <a:ext uri="{28A0092B-C50C-407E-A947-70E740481C1C}">
                <a14:useLocalDpi xmlns:a14="http://schemas.microsoft.com/office/drawing/2010/main" val="0"/>
              </a:ext>
            </a:extLst>
          </a:blip>
          <a:srcRect l="77937" t="21818" r="8929" b="55931"/>
          <a:stretch/>
        </p:blipFill>
        <p:spPr>
          <a:xfrm>
            <a:off x="10547461" y="1000371"/>
            <a:ext cx="772459" cy="859403"/>
          </a:xfrm>
          <a:prstGeom prst="rect">
            <a:avLst/>
          </a:prstGeom>
        </p:spPr>
      </p:pic>
    </p:spTree>
    <p:extLst>
      <p:ext uri="{BB962C8B-B14F-4D97-AF65-F5344CB8AC3E}">
        <p14:creationId xmlns:p14="http://schemas.microsoft.com/office/powerpoint/2010/main" val="328840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26E123-A151-4C6B-94FF-731AA6832853}"/>
              </a:ext>
            </a:extLst>
          </p:cNvPr>
          <p:cNvSpPr txBox="1"/>
          <p:nvPr/>
        </p:nvSpPr>
        <p:spPr>
          <a:xfrm>
            <a:off x="421574" y="421574"/>
            <a:ext cx="4275117"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Enzyme assays</a:t>
            </a:r>
          </a:p>
        </p:txBody>
      </p:sp>
      <p:sp>
        <p:nvSpPr>
          <p:cNvPr id="35" name="TextBox 34">
            <a:extLst>
              <a:ext uri="{FF2B5EF4-FFF2-40B4-BE49-F238E27FC236}">
                <a16:creationId xmlns:a16="http://schemas.microsoft.com/office/drawing/2014/main" id="{5B8D9547-E827-4520-8420-4520A362FFAB}"/>
              </a:ext>
            </a:extLst>
          </p:cNvPr>
          <p:cNvSpPr txBox="1"/>
          <p:nvPr/>
        </p:nvSpPr>
        <p:spPr>
          <a:xfrm>
            <a:off x="421574" y="1291574"/>
            <a:ext cx="10919716" cy="369332"/>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&gt; </a:t>
            </a:r>
            <a:r>
              <a:rPr lang="en-US" dirty="0">
                <a:latin typeface="Arial" panose="020B0604020202020204" pitchFamily="34" charset="0"/>
                <a:cs typeface="Arial" panose="020B0604020202020204" pitchFamily="34" charset="0"/>
              </a:rPr>
              <a:t>loss of linearity… </a:t>
            </a:r>
            <a:r>
              <a:rPr lang="en-US" i="1" dirty="0">
                <a:highlight>
                  <a:srgbClr val="FFFF00"/>
                </a:highlight>
                <a:latin typeface="Arial" panose="020B0604020202020204" pitchFamily="34" charset="0"/>
                <a:cs typeface="Arial" panose="020B0604020202020204" pitchFamily="34" charset="0"/>
              </a:rPr>
              <a:t>why?</a:t>
            </a:r>
            <a:endParaRPr lang="en-US" i="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455B020-4B50-4E47-A166-892FB8828A3B}"/>
              </a:ext>
            </a:extLst>
          </p:cNvPr>
          <p:cNvPicPr>
            <a:picLocks noChangeAspect="1"/>
          </p:cNvPicPr>
          <p:nvPr/>
        </p:nvPicPr>
        <p:blipFill rotWithShape="1">
          <a:blip r:embed="rId3"/>
          <a:srcRect r="48516"/>
          <a:stretch/>
        </p:blipFill>
        <p:spPr>
          <a:xfrm>
            <a:off x="7125195" y="469076"/>
            <a:ext cx="4067298" cy="4838620"/>
          </a:xfrm>
          <a:prstGeom prst="rect">
            <a:avLst/>
          </a:prstGeom>
        </p:spPr>
      </p:pic>
      <p:sp>
        <p:nvSpPr>
          <p:cNvPr id="6" name="TextBox 5">
            <a:extLst>
              <a:ext uri="{FF2B5EF4-FFF2-40B4-BE49-F238E27FC236}">
                <a16:creationId xmlns:a16="http://schemas.microsoft.com/office/drawing/2014/main" id="{27135ABF-6000-44BD-A24B-CD64E86FB217}"/>
              </a:ext>
            </a:extLst>
          </p:cNvPr>
          <p:cNvSpPr txBox="1"/>
          <p:nvPr/>
        </p:nvSpPr>
        <p:spPr>
          <a:xfrm>
            <a:off x="850710" y="2201450"/>
            <a:ext cx="6125688" cy="2118529"/>
          </a:xfrm>
          <a:prstGeom prst="rect">
            <a:avLst/>
          </a:prstGeom>
          <a:noFill/>
        </p:spPr>
        <p:txBody>
          <a:bodyPr wrap="square" rtlCol="0">
            <a:spAutoFit/>
          </a:bodyPr>
          <a:lstStyle/>
          <a:p>
            <a:pPr marL="342900" indent="-342900">
              <a:lnSpc>
                <a:spcPct val="150000"/>
              </a:lnSpc>
              <a:buAutoNum type="arabicParenBoth"/>
            </a:pPr>
            <a:r>
              <a:rPr lang="en-US" dirty="0">
                <a:latin typeface="Arial" panose="020B0604020202020204" pitchFamily="34" charset="0"/>
                <a:cs typeface="Arial" panose="020B0604020202020204" pitchFamily="34" charset="0"/>
              </a:rPr>
              <a:t>continuous </a:t>
            </a:r>
            <a:r>
              <a:rPr lang="en-US" u="sng" dirty="0">
                <a:latin typeface="Arial" panose="020B0604020202020204" pitchFamily="34" charset="0"/>
                <a:cs typeface="Arial" panose="020B0604020202020204" pitchFamily="34" charset="0"/>
              </a:rPr>
              <a:t>substrate consumption</a:t>
            </a:r>
          </a:p>
          <a:p>
            <a:pPr marL="342900" indent="-342900">
              <a:lnSpc>
                <a:spcPct val="150000"/>
              </a:lnSpc>
              <a:buAutoNum type="arabicParenBoth"/>
            </a:pPr>
            <a:r>
              <a:rPr lang="en-US" dirty="0">
                <a:latin typeface="Arial" panose="020B0604020202020204" pitchFamily="34" charset="0"/>
                <a:cs typeface="Arial" panose="020B0604020202020204" pitchFamily="34" charset="0"/>
              </a:rPr>
              <a:t>more product: increased </a:t>
            </a:r>
            <a:r>
              <a:rPr lang="en-US" u="sng" dirty="0">
                <a:latin typeface="Arial" panose="020B0604020202020204" pitchFamily="34" charset="0"/>
                <a:cs typeface="Arial" panose="020B0604020202020204" pitchFamily="34" charset="0"/>
              </a:rPr>
              <a:t>backward reaction</a:t>
            </a:r>
          </a:p>
          <a:p>
            <a:pPr marL="342900" indent="-342900">
              <a:lnSpc>
                <a:spcPct val="150000"/>
              </a:lnSpc>
              <a:buAutoNum type="arabicParenBoth"/>
            </a:pPr>
            <a:r>
              <a:rPr lang="en-US" u="sng" dirty="0">
                <a:latin typeface="Arial" panose="020B0604020202020204" pitchFamily="34" charset="0"/>
                <a:cs typeface="Arial" panose="020B0604020202020204" pitchFamily="34" charset="0"/>
              </a:rPr>
              <a:t>formed product</a:t>
            </a:r>
            <a:r>
              <a:rPr lang="en-US" dirty="0">
                <a:latin typeface="Arial" panose="020B0604020202020204" pitchFamily="34" charset="0"/>
                <a:cs typeface="Arial" panose="020B0604020202020204" pitchFamily="34" charset="0"/>
              </a:rPr>
              <a:t> may inhibit the enzyme</a:t>
            </a:r>
          </a:p>
          <a:p>
            <a:pPr marL="342900" indent="-342900">
              <a:lnSpc>
                <a:spcPct val="150000"/>
              </a:lnSpc>
              <a:buAutoNum type="arabicParenBoth"/>
            </a:pPr>
            <a:r>
              <a:rPr lang="en-US" u="sng" dirty="0">
                <a:latin typeface="Arial" panose="020B0604020202020204" pitchFamily="34" charset="0"/>
                <a:cs typeface="Arial" panose="020B0604020202020204" pitchFamily="34" charset="0"/>
              </a:rPr>
              <a:t>product formation</a:t>
            </a:r>
            <a:r>
              <a:rPr lang="en-US" dirty="0">
                <a:latin typeface="Arial" panose="020B0604020202020204" pitchFamily="34" charset="0"/>
                <a:cs typeface="Arial" panose="020B0604020202020204" pitchFamily="34" charset="0"/>
              </a:rPr>
              <a:t> could change the pH</a:t>
            </a:r>
          </a:p>
          <a:p>
            <a:pPr marL="342900" indent="-342900">
              <a:lnSpc>
                <a:spcPct val="150000"/>
              </a:lnSpc>
              <a:buAutoNum type="arabicParenBoth"/>
            </a:pPr>
            <a:r>
              <a:rPr lang="en-US" u="sng" dirty="0">
                <a:latin typeface="Arial" panose="020B0604020202020204" pitchFamily="34" charset="0"/>
                <a:cs typeface="Arial" panose="020B0604020202020204" pitchFamily="34" charset="0"/>
              </a:rPr>
              <a:t>instability</a:t>
            </a:r>
            <a:r>
              <a:rPr lang="en-US" dirty="0">
                <a:latin typeface="Arial" panose="020B0604020202020204" pitchFamily="34" charset="0"/>
                <a:cs typeface="Arial" panose="020B0604020202020204" pitchFamily="34" charset="0"/>
              </a:rPr>
              <a:t> of enzyme or substrate</a:t>
            </a:r>
          </a:p>
        </p:txBody>
      </p:sp>
      <p:sp>
        <p:nvSpPr>
          <p:cNvPr id="3" name="Slide Number Placeholder 2">
            <a:extLst>
              <a:ext uri="{FF2B5EF4-FFF2-40B4-BE49-F238E27FC236}">
                <a16:creationId xmlns:a16="http://schemas.microsoft.com/office/drawing/2014/main" id="{95E84EC1-9BD4-4718-8478-A791DC8136D3}"/>
              </a:ext>
            </a:extLst>
          </p:cNvPr>
          <p:cNvSpPr>
            <a:spLocks noGrp="1"/>
          </p:cNvSpPr>
          <p:nvPr>
            <p:ph type="sldNum" sz="quarter" idx="12"/>
          </p:nvPr>
        </p:nvSpPr>
        <p:spPr/>
        <p:txBody>
          <a:bodyPr/>
          <a:lstStyle/>
          <a:p>
            <a:fld id="{AD4A6CC0-4EFD-4D6F-B9F8-39B6B3B7B408}" type="slidenum">
              <a:rPr lang="fr-CH" smtClean="0"/>
              <a:t>24</a:t>
            </a:fld>
            <a:endParaRPr lang="fr-CH" dirty="0"/>
          </a:p>
        </p:txBody>
      </p:sp>
      <p:sp>
        <p:nvSpPr>
          <p:cNvPr id="7" name="TextBox 6">
            <a:extLst>
              <a:ext uri="{FF2B5EF4-FFF2-40B4-BE49-F238E27FC236}">
                <a16:creationId xmlns:a16="http://schemas.microsoft.com/office/drawing/2014/main" id="{FB722819-28D4-4C3E-B872-09038E918AC3}"/>
              </a:ext>
            </a:extLst>
          </p:cNvPr>
          <p:cNvSpPr txBox="1"/>
          <p:nvPr/>
        </p:nvSpPr>
        <p:spPr>
          <a:xfrm>
            <a:off x="7322753" y="5307696"/>
            <a:ext cx="4945447"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Punekar, N.S., </a:t>
            </a:r>
            <a:r>
              <a:rPr lang="en-US" sz="1000" i="1" dirty="0">
                <a:latin typeface="Arial" panose="020B0604020202020204" pitchFamily="34" charset="0"/>
                <a:cs typeface="Arial" panose="020B0604020202020204" pitchFamily="34" charset="0"/>
              </a:rPr>
              <a:t>Enzymes: Catalysis, Kinetics and Mechanisms</a:t>
            </a:r>
            <a:r>
              <a:rPr lang="en-US" sz="1000" dirty="0">
                <a:latin typeface="Arial" panose="020B0604020202020204" pitchFamily="34" charset="0"/>
                <a:cs typeface="Arial" panose="020B0604020202020204" pitchFamily="34" charset="0"/>
              </a:rPr>
              <a:t>, 2018</a:t>
            </a:r>
          </a:p>
        </p:txBody>
      </p:sp>
      <p:pic>
        <p:nvPicPr>
          <p:cNvPr id="8" name="Picture 7">
            <a:extLst>
              <a:ext uri="{FF2B5EF4-FFF2-40B4-BE49-F238E27FC236}">
                <a16:creationId xmlns:a16="http://schemas.microsoft.com/office/drawing/2014/main" id="{21B4B28E-EAE3-4074-8E57-C1515AC0CAA8}"/>
              </a:ext>
            </a:extLst>
          </p:cNvPr>
          <p:cNvPicPr>
            <a:picLocks noChangeAspect="1"/>
          </p:cNvPicPr>
          <p:nvPr/>
        </p:nvPicPr>
        <p:blipFill rotWithShape="1">
          <a:blip r:embed="rId4">
            <a:extLst>
              <a:ext uri="{28A0092B-C50C-407E-A947-70E740481C1C}">
                <a14:useLocalDpi xmlns:a14="http://schemas.microsoft.com/office/drawing/2010/main" val="0"/>
              </a:ext>
            </a:extLst>
          </a:blip>
          <a:srcRect l="77937" t="21818" r="8929" b="55931"/>
          <a:stretch/>
        </p:blipFill>
        <p:spPr>
          <a:xfrm>
            <a:off x="3387155" y="1046538"/>
            <a:ext cx="772459" cy="859403"/>
          </a:xfrm>
          <a:prstGeom prst="rect">
            <a:avLst/>
          </a:prstGeom>
        </p:spPr>
      </p:pic>
    </p:spTree>
    <p:extLst>
      <p:ext uri="{BB962C8B-B14F-4D97-AF65-F5344CB8AC3E}">
        <p14:creationId xmlns:p14="http://schemas.microsoft.com/office/powerpoint/2010/main" val="149348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26E123-A151-4C6B-94FF-731AA6832853}"/>
              </a:ext>
            </a:extLst>
          </p:cNvPr>
          <p:cNvSpPr txBox="1"/>
          <p:nvPr/>
        </p:nvSpPr>
        <p:spPr>
          <a:xfrm>
            <a:off x="421574" y="421574"/>
            <a:ext cx="4275117"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Enzyme assays</a:t>
            </a:r>
          </a:p>
        </p:txBody>
      </p:sp>
      <p:sp>
        <p:nvSpPr>
          <p:cNvPr id="35" name="TextBox 34">
            <a:extLst>
              <a:ext uri="{FF2B5EF4-FFF2-40B4-BE49-F238E27FC236}">
                <a16:creationId xmlns:a16="http://schemas.microsoft.com/office/drawing/2014/main" id="{5B8D9547-E827-4520-8420-4520A362FFAB}"/>
              </a:ext>
            </a:extLst>
          </p:cNvPr>
          <p:cNvSpPr txBox="1"/>
          <p:nvPr/>
        </p:nvSpPr>
        <p:spPr>
          <a:xfrm>
            <a:off x="421574" y="1291574"/>
            <a:ext cx="10919716" cy="369332"/>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Good practices</a:t>
            </a:r>
          </a:p>
        </p:txBody>
      </p:sp>
      <p:sp>
        <p:nvSpPr>
          <p:cNvPr id="6" name="TextBox 5">
            <a:extLst>
              <a:ext uri="{FF2B5EF4-FFF2-40B4-BE49-F238E27FC236}">
                <a16:creationId xmlns:a16="http://schemas.microsoft.com/office/drawing/2014/main" id="{27135ABF-6000-44BD-A24B-CD64E86FB217}"/>
              </a:ext>
            </a:extLst>
          </p:cNvPr>
          <p:cNvSpPr txBox="1"/>
          <p:nvPr/>
        </p:nvSpPr>
        <p:spPr>
          <a:xfrm>
            <a:off x="958474" y="2233088"/>
            <a:ext cx="6125688" cy="1287532"/>
          </a:xfrm>
          <a:prstGeom prst="rect">
            <a:avLst/>
          </a:prstGeom>
          <a:noFill/>
        </p:spPr>
        <p:txBody>
          <a:bodyPr wrap="square" rtlCol="0">
            <a:spAutoFit/>
          </a:bodyPr>
          <a:lstStyle/>
          <a:p>
            <a:pPr>
              <a:lnSpc>
                <a:spcPct val="150000"/>
              </a:lnSpc>
            </a:pPr>
            <a:r>
              <a:rPr lang="en-US" dirty="0">
                <a:latin typeface="Arial" panose="020B0604020202020204" pitchFamily="34" charset="0"/>
                <a:cs typeface="Arial" panose="020B0604020202020204" pitchFamily="34" charset="0"/>
              </a:rPr>
              <a:t>&gt; apply </a:t>
            </a:r>
            <a:r>
              <a:rPr lang="en-US" u="sng" dirty="0">
                <a:latin typeface="Arial" panose="020B0604020202020204" pitchFamily="34" charset="0"/>
                <a:cs typeface="Arial" panose="020B0604020202020204" pitchFamily="34" charset="0"/>
              </a:rPr>
              <a:t>concentrated stock solutions</a:t>
            </a:r>
            <a:r>
              <a:rPr lang="en-US" dirty="0">
                <a:latin typeface="Arial" panose="020B0604020202020204" pitchFamily="34" charset="0"/>
                <a:cs typeface="Arial" panose="020B0604020202020204" pitchFamily="34" charset="0"/>
              </a:rPr>
              <a:t> (</a:t>
            </a:r>
            <a:r>
              <a:rPr lang="en-US" i="1" dirty="0">
                <a:highlight>
                  <a:srgbClr val="FFFF00"/>
                </a:highlight>
                <a:latin typeface="Arial" panose="020B0604020202020204" pitchFamily="34" charset="0"/>
                <a:cs typeface="Arial" panose="020B0604020202020204" pitchFamily="34" charset="0"/>
              </a:rPr>
              <a:t>why?</a:t>
            </a:r>
            <a:r>
              <a:rPr lang="en-US" i="1"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a:lnSpc>
                <a:spcPct val="150000"/>
              </a:lnSpc>
            </a:pPr>
            <a:r>
              <a:rPr lang="en-US" dirty="0">
                <a:latin typeface="Arial" panose="020B0604020202020204" pitchFamily="34" charset="0"/>
                <a:cs typeface="Arial" panose="020B0604020202020204" pitchFamily="34" charset="0"/>
              </a:rPr>
              <a:t>&gt; controls: </a:t>
            </a:r>
            <a:r>
              <a:rPr lang="en-US" u="sng" dirty="0">
                <a:latin typeface="Arial" panose="020B0604020202020204" pitchFamily="34" charset="0"/>
                <a:cs typeface="Arial" panose="020B0604020202020204" pitchFamily="34" charset="0"/>
              </a:rPr>
              <a:t>enzyme minus</a:t>
            </a:r>
            <a:r>
              <a:rPr lang="en-US" dirty="0">
                <a:latin typeface="Arial" panose="020B0604020202020204" pitchFamily="34" charset="0"/>
                <a:cs typeface="Arial" panose="020B0604020202020204" pitchFamily="34" charset="0"/>
              </a:rPr>
              <a:t> &amp; </a:t>
            </a:r>
            <a:r>
              <a:rPr lang="en-US" u="sng" dirty="0">
                <a:latin typeface="Arial" panose="020B0604020202020204" pitchFamily="34" charset="0"/>
                <a:cs typeface="Arial" panose="020B0604020202020204" pitchFamily="34" charset="0"/>
              </a:rPr>
              <a:t>substrate minus</a:t>
            </a:r>
          </a:p>
          <a:p>
            <a:pPr>
              <a:lnSpc>
                <a:spcPct val="150000"/>
              </a:lnSpc>
            </a:pPr>
            <a:r>
              <a:rPr lang="en-US" dirty="0">
                <a:latin typeface="Arial" panose="020B0604020202020204" pitchFamily="34" charset="0"/>
                <a:cs typeface="Arial" panose="020B0604020202020204" pitchFamily="34" charset="0"/>
              </a:rPr>
              <a:t>&gt; consider: pH, ionic strength and temperature</a:t>
            </a:r>
          </a:p>
        </p:txBody>
      </p:sp>
      <p:sp>
        <p:nvSpPr>
          <p:cNvPr id="3" name="Slide Number Placeholder 2">
            <a:extLst>
              <a:ext uri="{FF2B5EF4-FFF2-40B4-BE49-F238E27FC236}">
                <a16:creationId xmlns:a16="http://schemas.microsoft.com/office/drawing/2014/main" id="{5749693C-2C4D-4881-AC3E-A250EC488F82}"/>
              </a:ext>
            </a:extLst>
          </p:cNvPr>
          <p:cNvSpPr>
            <a:spLocks noGrp="1"/>
          </p:cNvSpPr>
          <p:nvPr>
            <p:ph type="sldNum" sz="quarter" idx="12"/>
          </p:nvPr>
        </p:nvSpPr>
        <p:spPr/>
        <p:txBody>
          <a:bodyPr/>
          <a:lstStyle/>
          <a:p>
            <a:fld id="{AD4A6CC0-4EFD-4D6F-B9F8-39B6B3B7B408}" type="slidenum">
              <a:rPr lang="fr-CH" smtClean="0"/>
              <a:t>25</a:t>
            </a:fld>
            <a:endParaRPr lang="fr-CH" dirty="0"/>
          </a:p>
        </p:txBody>
      </p:sp>
      <p:pic>
        <p:nvPicPr>
          <p:cNvPr id="12" name="Picture 11">
            <a:extLst>
              <a:ext uri="{FF2B5EF4-FFF2-40B4-BE49-F238E27FC236}">
                <a16:creationId xmlns:a16="http://schemas.microsoft.com/office/drawing/2014/main" id="{7A55E28A-DE48-41AA-A84A-7F7B889EDFC9}"/>
              </a:ext>
            </a:extLst>
          </p:cNvPr>
          <p:cNvPicPr>
            <a:picLocks noChangeAspect="1"/>
          </p:cNvPicPr>
          <p:nvPr/>
        </p:nvPicPr>
        <p:blipFill rotWithShape="1">
          <a:blip r:embed="rId2">
            <a:extLst>
              <a:ext uri="{28A0092B-C50C-407E-A947-70E740481C1C}">
                <a14:useLocalDpi xmlns:a14="http://schemas.microsoft.com/office/drawing/2010/main" val="0"/>
              </a:ext>
            </a:extLst>
          </a:blip>
          <a:srcRect l="77937" t="21818" r="8929" b="55931"/>
          <a:stretch/>
        </p:blipFill>
        <p:spPr>
          <a:xfrm>
            <a:off x="2559132" y="1046538"/>
            <a:ext cx="772459" cy="859403"/>
          </a:xfrm>
          <a:prstGeom prst="rect">
            <a:avLst/>
          </a:prstGeom>
        </p:spPr>
      </p:pic>
    </p:spTree>
    <p:extLst>
      <p:ext uri="{BB962C8B-B14F-4D97-AF65-F5344CB8AC3E}">
        <p14:creationId xmlns:p14="http://schemas.microsoft.com/office/powerpoint/2010/main" val="3339474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26E123-A151-4C6B-94FF-731AA6832853}"/>
              </a:ext>
            </a:extLst>
          </p:cNvPr>
          <p:cNvSpPr txBox="1"/>
          <p:nvPr/>
        </p:nvSpPr>
        <p:spPr>
          <a:xfrm>
            <a:off x="421574" y="421574"/>
            <a:ext cx="4275117"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Enzyme applications</a:t>
            </a:r>
          </a:p>
        </p:txBody>
      </p:sp>
      <p:sp>
        <p:nvSpPr>
          <p:cNvPr id="35" name="TextBox 34">
            <a:extLst>
              <a:ext uri="{FF2B5EF4-FFF2-40B4-BE49-F238E27FC236}">
                <a16:creationId xmlns:a16="http://schemas.microsoft.com/office/drawing/2014/main" id="{5B8D9547-E827-4520-8420-4520A362FFAB}"/>
              </a:ext>
            </a:extLst>
          </p:cNvPr>
          <p:cNvSpPr txBox="1"/>
          <p:nvPr/>
        </p:nvSpPr>
        <p:spPr>
          <a:xfrm>
            <a:off x="421574" y="1082014"/>
            <a:ext cx="246600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Directed evolution</a:t>
            </a:r>
          </a:p>
        </p:txBody>
      </p:sp>
      <p:sp>
        <p:nvSpPr>
          <p:cNvPr id="6" name="TextBox 5">
            <a:extLst>
              <a:ext uri="{FF2B5EF4-FFF2-40B4-BE49-F238E27FC236}">
                <a16:creationId xmlns:a16="http://schemas.microsoft.com/office/drawing/2014/main" id="{27135ABF-6000-44BD-A24B-CD64E86FB217}"/>
              </a:ext>
            </a:extLst>
          </p:cNvPr>
          <p:cNvSpPr txBox="1"/>
          <p:nvPr/>
        </p:nvSpPr>
        <p:spPr>
          <a:xfrm>
            <a:off x="1001337" y="1694138"/>
            <a:ext cx="6125688" cy="1287532"/>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dirty="0">
                <a:latin typeface="Arial" panose="020B0604020202020204" pitchFamily="34" charset="0"/>
                <a:cs typeface="Arial" panose="020B0604020202020204" pitchFamily="34" charset="0"/>
              </a:rPr>
              <a:t>new enzyme variants</a:t>
            </a:r>
          </a:p>
          <a:p>
            <a:pPr marL="285750" indent="-285750">
              <a:lnSpc>
                <a:spcPct val="150000"/>
              </a:lnSpc>
              <a:buFont typeface="Wingdings" panose="05000000000000000000" pitchFamily="2" charset="2"/>
              <a:buChar char="§"/>
            </a:pPr>
            <a:r>
              <a:rPr lang="en-US" dirty="0">
                <a:latin typeface="Arial" panose="020B0604020202020204" pitchFamily="34" charset="0"/>
                <a:cs typeface="Arial" panose="020B0604020202020204" pitchFamily="34" charset="0"/>
              </a:rPr>
              <a:t>desired activity</a:t>
            </a:r>
          </a:p>
          <a:p>
            <a:pPr marL="285750" indent="-285750">
              <a:lnSpc>
                <a:spcPct val="150000"/>
              </a:lnSpc>
              <a:buFont typeface="Wingdings" panose="05000000000000000000" pitchFamily="2" charset="2"/>
              <a:buChar char="§"/>
            </a:pPr>
            <a:r>
              <a:rPr lang="en-US" i="1" dirty="0">
                <a:latin typeface="Arial" panose="020B0604020202020204" pitchFamily="34" charset="0"/>
                <a:cs typeface="Arial" panose="020B0604020202020204" pitchFamily="34" charset="0"/>
              </a:rPr>
              <a:t>e.g.</a:t>
            </a:r>
            <a:r>
              <a:rPr lang="en-US" dirty="0">
                <a:latin typeface="Arial" panose="020B0604020202020204" pitchFamily="34" charset="0"/>
                <a:cs typeface="Arial" panose="020B0604020202020204" pitchFamily="34" charset="0"/>
              </a:rPr>
              <a:t>, digesting unnatural substrates</a:t>
            </a:r>
          </a:p>
        </p:txBody>
      </p:sp>
      <p:sp>
        <p:nvSpPr>
          <p:cNvPr id="3" name="Slide Number Placeholder 2">
            <a:extLst>
              <a:ext uri="{FF2B5EF4-FFF2-40B4-BE49-F238E27FC236}">
                <a16:creationId xmlns:a16="http://schemas.microsoft.com/office/drawing/2014/main" id="{5749693C-2C4D-4881-AC3E-A250EC488F82}"/>
              </a:ext>
            </a:extLst>
          </p:cNvPr>
          <p:cNvSpPr>
            <a:spLocks noGrp="1"/>
          </p:cNvSpPr>
          <p:nvPr>
            <p:ph type="sldNum" sz="quarter" idx="12"/>
          </p:nvPr>
        </p:nvSpPr>
        <p:spPr/>
        <p:txBody>
          <a:bodyPr/>
          <a:lstStyle/>
          <a:p>
            <a:fld id="{AD4A6CC0-4EFD-4D6F-B9F8-39B6B3B7B408}" type="slidenum">
              <a:rPr lang="fr-CH" smtClean="0"/>
              <a:t>26</a:t>
            </a:fld>
            <a:endParaRPr lang="fr-CH" dirty="0"/>
          </a:p>
        </p:txBody>
      </p:sp>
      <p:pic>
        <p:nvPicPr>
          <p:cNvPr id="11" name="Picture 10">
            <a:extLst>
              <a:ext uri="{FF2B5EF4-FFF2-40B4-BE49-F238E27FC236}">
                <a16:creationId xmlns:a16="http://schemas.microsoft.com/office/drawing/2014/main" id="{5B6506B0-2A67-4814-BAD2-7B4CAEC05F00}"/>
              </a:ext>
            </a:extLst>
          </p:cNvPr>
          <p:cNvPicPr>
            <a:picLocks noChangeAspect="1"/>
          </p:cNvPicPr>
          <p:nvPr/>
        </p:nvPicPr>
        <p:blipFill>
          <a:blip r:embed="rId3"/>
          <a:stretch>
            <a:fillRect/>
          </a:stretch>
        </p:blipFill>
        <p:spPr>
          <a:xfrm>
            <a:off x="4968684" y="1280160"/>
            <a:ext cx="6460388" cy="5155422"/>
          </a:xfrm>
          <a:prstGeom prst="rect">
            <a:avLst/>
          </a:prstGeom>
        </p:spPr>
      </p:pic>
      <p:sp>
        <p:nvSpPr>
          <p:cNvPr id="14" name="TextBox 13">
            <a:extLst>
              <a:ext uri="{FF2B5EF4-FFF2-40B4-BE49-F238E27FC236}">
                <a16:creationId xmlns:a16="http://schemas.microsoft.com/office/drawing/2014/main" id="{5A5A06E8-10DD-4A51-8BEF-68B063057D6D}"/>
              </a:ext>
            </a:extLst>
          </p:cNvPr>
          <p:cNvSpPr txBox="1"/>
          <p:nvPr/>
        </p:nvSpPr>
        <p:spPr>
          <a:xfrm>
            <a:off x="9357513" y="6138802"/>
            <a:ext cx="2130815" cy="400110"/>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Chiu &amp; Stavrakis</a:t>
            </a:r>
          </a:p>
          <a:p>
            <a:pPr algn="r"/>
            <a:r>
              <a:rPr lang="en-US" sz="1000" dirty="0">
                <a:latin typeface="Arial" panose="020B0604020202020204" pitchFamily="34" charset="0"/>
                <a:cs typeface="Arial" panose="020B0604020202020204" pitchFamily="34" charset="0"/>
              </a:rPr>
              <a:t>(</a:t>
            </a:r>
            <a:r>
              <a:rPr lang="en-US" sz="1000" dirty="0" err="1">
                <a:latin typeface="Arial" panose="020B0604020202020204" pitchFamily="34" charset="0"/>
                <a:cs typeface="Arial" panose="020B0604020202020204" pitchFamily="34" charset="0"/>
              </a:rPr>
              <a:t>doi</a:t>
            </a:r>
            <a:r>
              <a:rPr lang="en-US" sz="1000" dirty="0">
                <a:latin typeface="Arial" panose="020B0604020202020204" pitchFamily="34" charset="0"/>
                <a:cs typeface="Arial" panose="020B0604020202020204" pitchFamily="34" charset="0"/>
              </a:rPr>
              <a:t>: 10.1002/elps.201900222)</a:t>
            </a:r>
          </a:p>
        </p:txBody>
      </p:sp>
      <p:pic>
        <p:nvPicPr>
          <p:cNvPr id="7" name="Picture 6">
            <a:extLst>
              <a:ext uri="{FF2B5EF4-FFF2-40B4-BE49-F238E27FC236}">
                <a16:creationId xmlns:a16="http://schemas.microsoft.com/office/drawing/2014/main" id="{3B499E62-8071-45AB-9AFD-D7B2B4ECC2B9}"/>
              </a:ext>
            </a:extLst>
          </p:cNvPr>
          <p:cNvPicPr>
            <a:picLocks noChangeAspect="1"/>
          </p:cNvPicPr>
          <p:nvPr/>
        </p:nvPicPr>
        <p:blipFill>
          <a:blip r:embed="rId4"/>
          <a:stretch>
            <a:fillRect/>
          </a:stretch>
        </p:blipFill>
        <p:spPr>
          <a:xfrm>
            <a:off x="1001337" y="3705103"/>
            <a:ext cx="2759945" cy="2251920"/>
          </a:xfrm>
          <a:prstGeom prst="rect">
            <a:avLst/>
          </a:prstGeom>
        </p:spPr>
      </p:pic>
      <p:sp>
        <p:nvSpPr>
          <p:cNvPr id="12" name="TextBox 11">
            <a:extLst>
              <a:ext uri="{FF2B5EF4-FFF2-40B4-BE49-F238E27FC236}">
                <a16:creationId xmlns:a16="http://schemas.microsoft.com/office/drawing/2014/main" id="{DA5FCEEB-74DF-497C-A527-66EADAB93887}"/>
              </a:ext>
            </a:extLst>
          </p:cNvPr>
          <p:cNvSpPr txBox="1"/>
          <p:nvPr/>
        </p:nvSpPr>
        <p:spPr>
          <a:xfrm>
            <a:off x="1066652" y="6080234"/>
            <a:ext cx="2130815" cy="400110"/>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Packer &amp; Liu</a:t>
            </a:r>
          </a:p>
          <a:p>
            <a:r>
              <a:rPr lang="en-US" sz="1000" dirty="0">
                <a:latin typeface="Arial" panose="020B0604020202020204" pitchFamily="34" charset="0"/>
                <a:cs typeface="Arial" panose="020B0604020202020204" pitchFamily="34" charset="0"/>
              </a:rPr>
              <a:t>(</a:t>
            </a:r>
            <a:r>
              <a:rPr lang="en-US" sz="1000" dirty="0" err="1">
                <a:latin typeface="Arial" panose="020B0604020202020204" pitchFamily="34" charset="0"/>
                <a:cs typeface="Arial" panose="020B0604020202020204" pitchFamily="34" charset="0"/>
              </a:rPr>
              <a:t>doi</a:t>
            </a:r>
            <a:r>
              <a:rPr lang="en-US" sz="1000" dirty="0">
                <a:latin typeface="Arial" panose="020B0604020202020204" pitchFamily="34" charset="0"/>
                <a:cs typeface="Arial" panose="020B0604020202020204" pitchFamily="34" charset="0"/>
              </a:rPr>
              <a:t>: 10.1038/nrg3927)</a:t>
            </a:r>
          </a:p>
        </p:txBody>
      </p:sp>
    </p:spTree>
    <p:extLst>
      <p:ext uri="{BB962C8B-B14F-4D97-AF65-F5344CB8AC3E}">
        <p14:creationId xmlns:p14="http://schemas.microsoft.com/office/powerpoint/2010/main" val="156832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26E123-A151-4C6B-94FF-731AA6832853}"/>
              </a:ext>
            </a:extLst>
          </p:cNvPr>
          <p:cNvSpPr txBox="1"/>
          <p:nvPr/>
        </p:nvSpPr>
        <p:spPr>
          <a:xfrm>
            <a:off x="421574" y="421574"/>
            <a:ext cx="4275117"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Enzyme applications</a:t>
            </a:r>
          </a:p>
        </p:txBody>
      </p:sp>
      <p:sp>
        <p:nvSpPr>
          <p:cNvPr id="35" name="TextBox 34">
            <a:extLst>
              <a:ext uri="{FF2B5EF4-FFF2-40B4-BE49-F238E27FC236}">
                <a16:creationId xmlns:a16="http://schemas.microsoft.com/office/drawing/2014/main" id="{5B8D9547-E827-4520-8420-4520A362FFAB}"/>
              </a:ext>
            </a:extLst>
          </p:cNvPr>
          <p:cNvSpPr txBox="1"/>
          <p:nvPr/>
        </p:nvSpPr>
        <p:spPr>
          <a:xfrm>
            <a:off x="421574" y="1082014"/>
            <a:ext cx="246600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Directed evolution</a:t>
            </a:r>
          </a:p>
        </p:txBody>
      </p:sp>
      <p:sp>
        <p:nvSpPr>
          <p:cNvPr id="6" name="TextBox 5">
            <a:extLst>
              <a:ext uri="{FF2B5EF4-FFF2-40B4-BE49-F238E27FC236}">
                <a16:creationId xmlns:a16="http://schemas.microsoft.com/office/drawing/2014/main" id="{27135ABF-6000-44BD-A24B-CD64E86FB217}"/>
              </a:ext>
            </a:extLst>
          </p:cNvPr>
          <p:cNvSpPr txBox="1"/>
          <p:nvPr/>
        </p:nvSpPr>
        <p:spPr>
          <a:xfrm>
            <a:off x="1001337" y="1694138"/>
            <a:ext cx="6125688" cy="1287532"/>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dirty="0">
                <a:latin typeface="Arial" panose="020B0604020202020204" pitchFamily="34" charset="0"/>
                <a:cs typeface="Arial" panose="020B0604020202020204" pitchFamily="34" charset="0"/>
              </a:rPr>
              <a:t>new enzyme variants</a:t>
            </a:r>
          </a:p>
          <a:p>
            <a:pPr marL="285750" indent="-285750">
              <a:lnSpc>
                <a:spcPct val="150000"/>
              </a:lnSpc>
              <a:buFont typeface="Wingdings" panose="05000000000000000000" pitchFamily="2" charset="2"/>
              <a:buChar char="§"/>
            </a:pPr>
            <a:r>
              <a:rPr lang="en-US" dirty="0">
                <a:latin typeface="Arial" panose="020B0604020202020204" pitchFamily="34" charset="0"/>
                <a:cs typeface="Arial" panose="020B0604020202020204" pitchFamily="34" charset="0"/>
              </a:rPr>
              <a:t>desired activity</a:t>
            </a:r>
          </a:p>
          <a:p>
            <a:pPr marL="285750" indent="-285750">
              <a:lnSpc>
                <a:spcPct val="150000"/>
              </a:lnSpc>
              <a:buFont typeface="Wingdings" panose="05000000000000000000" pitchFamily="2" charset="2"/>
              <a:buChar char="§"/>
            </a:pPr>
            <a:r>
              <a:rPr lang="en-US" i="1" dirty="0">
                <a:latin typeface="Arial" panose="020B0604020202020204" pitchFamily="34" charset="0"/>
                <a:cs typeface="Arial" panose="020B0604020202020204" pitchFamily="34" charset="0"/>
              </a:rPr>
              <a:t>e.g.</a:t>
            </a:r>
            <a:r>
              <a:rPr lang="en-US" dirty="0">
                <a:latin typeface="Arial" panose="020B0604020202020204" pitchFamily="34" charset="0"/>
                <a:cs typeface="Arial" panose="020B0604020202020204" pitchFamily="34" charset="0"/>
              </a:rPr>
              <a:t>, digesting unnatural substrates</a:t>
            </a:r>
          </a:p>
        </p:txBody>
      </p:sp>
      <p:sp>
        <p:nvSpPr>
          <p:cNvPr id="3" name="Slide Number Placeholder 2">
            <a:extLst>
              <a:ext uri="{FF2B5EF4-FFF2-40B4-BE49-F238E27FC236}">
                <a16:creationId xmlns:a16="http://schemas.microsoft.com/office/drawing/2014/main" id="{5749693C-2C4D-4881-AC3E-A250EC488F82}"/>
              </a:ext>
            </a:extLst>
          </p:cNvPr>
          <p:cNvSpPr>
            <a:spLocks noGrp="1"/>
          </p:cNvSpPr>
          <p:nvPr>
            <p:ph type="sldNum" sz="quarter" idx="12"/>
          </p:nvPr>
        </p:nvSpPr>
        <p:spPr/>
        <p:txBody>
          <a:bodyPr/>
          <a:lstStyle/>
          <a:p>
            <a:fld id="{AD4A6CC0-4EFD-4D6F-B9F8-39B6B3B7B408}" type="slidenum">
              <a:rPr lang="fr-CH" smtClean="0"/>
              <a:t>27</a:t>
            </a:fld>
            <a:endParaRPr lang="fr-CH" dirty="0"/>
          </a:p>
        </p:txBody>
      </p:sp>
      <p:pic>
        <p:nvPicPr>
          <p:cNvPr id="5" name="Picture 4">
            <a:extLst>
              <a:ext uri="{FF2B5EF4-FFF2-40B4-BE49-F238E27FC236}">
                <a16:creationId xmlns:a16="http://schemas.microsoft.com/office/drawing/2014/main" id="{F070E8DF-8833-4E7F-8099-C059F6C3AF22}"/>
              </a:ext>
            </a:extLst>
          </p:cNvPr>
          <p:cNvPicPr>
            <a:picLocks noChangeAspect="1"/>
          </p:cNvPicPr>
          <p:nvPr/>
        </p:nvPicPr>
        <p:blipFill>
          <a:blip r:embed="rId3"/>
          <a:stretch>
            <a:fillRect/>
          </a:stretch>
        </p:blipFill>
        <p:spPr>
          <a:xfrm>
            <a:off x="421574" y="3429000"/>
            <a:ext cx="8934449" cy="2988908"/>
          </a:xfrm>
          <a:prstGeom prst="rect">
            <a:avLst/>
          </a:prstGeom>
        </p:spPr>
      </p:pic>
      <p:sp>
        <p:nvSpPr>
          <p:cNvPr id="9" name="TextBox 8">
            <a:extLst>
              <a:ext uri="{FF2B5EF4-FFF2-40B4-BE49-F238E27FC236}">
                <a16:creationId xmlns:a16="http://schemas.microsoft.com/office/drawing/2014/main" id="{E0525937-5E05-4FAD-AD2C-0D17986945B4}"/>
              </a:ext>
            </a:extLst>
          </p:cNvPr>
          <p:cNvSpPr txBox="1"/>
          <p:nvPr/>
        </p:nvSpPr>
        <p:spPr>
          <a:xfrm>
            <a:off x="9289726" y="5852728"/>
            <a:ext cx="2130815" cy="400110"/>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Vallejo et al., 2019</a:t>
            </a:r>
          </a:p>
          <a:p>
            <a:r>
              <a:rPr lang="en-US" sz="1000" dirty="0">
                <a:latin typeface="Arial" panose="020B0604020202020204" pitchFamily="34" charset="0"/>
                <a:cs typeface="Arial" panose="020B0604020202020204" pitchFamily="34" charset="0"/>
              </a:rPr>
              <a:t>(</a:t>
            </a:r>
            <a:r>
              <a:rPr lang="en-US" sz="1000" dirty="0" err="1">
                <a:latin typeface="Arial" panose="020B0604020202020204" pitchFamily="34" charset="0"/>
                <a:cs typeface="Arial" panose="020B0604020202020204" pitchFamily="34" charset="0"/>
              </a:rPr>
              <a:t>doi</a:t>
            </a:r>
            <a:r>
              <a:rPr lang="en-US" sz="1000" dirty="0">
                <a:latin typeface="Arial" panose="020B0604020202020204" pitchFamily="34" charset="0"/>
                <a:cs typeface="Arial" panose="020B0604020202020204" pitchFamily="34" charset="0"/>
              </a:rPr>
              <a:t>: 10.1021/acssynbio.9b00103)</a:t>
            </a:r>
          </a:p>
        </p:txBody>
      </p:sp>
    </p:spTree>
    <p:extLst>
      <p:ext uri="{BB962C8B-B14F-4D97-AF65-F5344CB8AC3E}">
        <p14:creationId xmlns:p14="http://schemas.microsoft.com/office/powerpoint/2010/main" val="1505406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2D45F7-F18C-41DC-8435-F7F61F1A91B5}"/>
              </a:ext>
            </a:extLst>
          </p:cNvPr>
          <p:cNvPicPr>
            <a:picLocks noChangeAspect="1"/>
          </p:cNvPicPr>
          <p:nvPr/>
        </p:nvPicPr>
        <p:blipFill>
          <a:blip r:embed="rId2"/>
          <a:stretch>
            <a:fillRect/>
          </a:stretch>
        </p:blipFill>
        <p:spPr>
          <a:xfrm>
            <a:off x="504160" y="1006473"/>
            <a:ext cx="1877373" cy="2927047"/>
          </a:xfrm>
          <a:prstGeom prst="rect">
            <a:avLst/>
          </a:prstGeom>
        </p:spPr>
      </p:pic>
      <p:pic>
        <p:nvPicPr>
          <p:cNvPr id="5" name="Picture 4">
            <a:extLst>
              <a:ext uri="{FF2B5EF4-FFF2-40B4-BE49-F238E27FC236}">
                <a16:creationId xmlns:a16="http://schemas.microsoft.com/office/drawing/2014/main" id="{57D28B34-F091-46BD-B0D7-30ECDAEB78E4}"/>
              </a:ext>
            </a:extLst>
          </p:cNvPr>
          <p:cNvPicPr>
            <a:picLocks noChangeAspect="1"/>
          </p:cNvPicPr>
          <p:nvPr/>
        </p:nvPicPr>
        <p:blipFill>
          <a:blip r:embed="rId3"/>
          <a:stretch>
            <a:fillRect/>
          </a:stretch>
        </p:blipFill>
        <p:spPr>
          <a:xfrm>
            <a:off x="2557515" y="1006472"/>
            <a:ext cx="2179509" cy="2927047"/>
          </a:xfrm>
          <a:prstGeom prst="rect">
            <a:avLst/>
          </a:prstGeom>
        </p:spPr>
      </p:pic>
      <p:pic>
        <p:nvPicPr>
          <p:cNvPr id="7" name="Picture 6">
            <a:extLst>
              <a:ext uri="{FF2B5EF4-FFF2-40B4-BE49-F238E27FC236}">
                <a16:creationId xmlns:a16="http://schemas.microsoft.com/office/drawing/2014/main" id="{DB5C753B-F9E8-4593-AF2E-CDC2FA1C9550}"/>
              </a:ext>
            </a:extLst>
          </p:cNvPr>
          <p:cNvPicPr>
            <a:picLocks noChangeAspect="1"/>
          </p:cNvPicPr>
          <p:nvPr/>
        </p:nvPicPr>
        <p:blipFill>
          <a:blip r:embed="rId4"/>
          <a:stretch>
            <a:fillRect/>
          </a:stretch>
        </p:blipFill>
        <p:spPr>
          <a:xfrm>
            <a:off x="4913006" y="1006472"/>
            <a:ext cx="1912723" cy="2927047"/>
          </a:xfrm>
          <a:prstGeom prst="rect">
            <a:avLst/>
          </a:prstGeom>
        </p:spPr>
      </p:pic>
      <p:pic>
        <p:nvPicPr>
          <p:cNvPr id="9" name="Picture 8">
            <a:extLst>
              <a:ext uri="{FF2B5EF4-FFF2-40B4-BE49-F238E27FC236}">
                <a16:creationId xmlns:a16="http://schemas.microsoft.com/office/drawing/2014/main" id="{20017161-7897-4D62-BDAE-63271E1B922A}"/>
              </a:ext>
            </a:extLst>
          </p:cNvPr>
          <p:cNvPicPr>
            <a:picLocks noChangeAspect="1"/>
          </p:cNvPicPr>
          <p:nvPr/>
        </p:nvPicPr>
        <p:blipFill>
          <a:blip r:embed="rId5"/>
          <a:stretch>
            <a:fillRect/>
          </a:stretch>
        </p:blipFill>
        <p:spPr>
          <a:xfrm>
            <a:off x="7001711" y="1006472"/>
            <a:ext cx="2013061" cy="2921968"/>
          </a:xfrm>
          <a:prstGeom prst="rect">
            <a:avLst/>
          </a:prstGeom>
        </p:spPr>
      </p:pic>
      <p:sp>
        <p:nvSpPr>
          <p:cNvPr id="12" name="TextBox 11">
            <a:extLst>
              <a:ext uri="{FF2B5EF4-FFF2-40B4-BE49-F238E27FC236}">
                <a16:creationId xmlns:a16="http://schemas.microsoft.com/office/drawing/2014/main" id="{00553C6F-6BFB-4658-B433-332FCC87C550}"/>
              </a:ext>
            </a:extLst>
          </p:cNvPr>
          <p:cNvSpPr txBox="1"/>
          <p:nvPr/>
        </p:nvSpPr>
        <p:spPr>
          <a:xfrm>
            <a:off x="421574" y="421574"/>
            <a:ext cx="6218712"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References and further literature</a:t>
            </a:r>
          </a:p>
        </p:txBody>
      </p:sp>
      <p:sp>
        <p:nvSpPr>
          <p:cNvPr id="10" name="TextBox 9">
            <a:extLst>
              <a:ext uri="{FF2B5EF4-FFF2-40B4-BE49-F238E27FC236}">
                <a16:creationId xmlns:a16="http://schemas.microsoft.com/office/drawing/2014/main" id="{94016947-5A63-4133-B8A9-E754A24328A0}"/>
              </a:ext>
            </a:extLst>
          </p:cNvPr>
          <p:cNvSpPr txBox="1"/>
          <p:nvPr/>
        </p:nvSpPr>
        <p:spPr>
          <a:xfrm>
            <a:off x="504160" y="3969364"/>
            <a:ext cx="1809835" cy="461665"/>
          </a:xfrm>
          <a:prstGeom prst="rect">
            <a:avLst/>
          </a:prstGeom>
          <a:noFill/>
        </p:spPr>
        <p:txBody>
          <a:bodyPr wrap="square">
            <a:spAutoFit/>
          </a:bodyPr>
          <a:lstStyle/>
          <a:p>
            <a:r>
              <a:rPr lang="fr-CH" sz="1200" dirty="0">
                <a:latin typeface="Arial" panose="020B0604020202020204" pitchFamily="34" charset="0"/>
                <a:cs typeface="Arial" panose="020B0604020202020204" pitchFamily="34" charset="0"/>
              </a:rPr>
              <a:t>https://doi.org/10.1007/978-981-13-0785-0</a:t>
            </a:r>
          </a:p>
        </p:txBody>
      </p:sp>
      <p:sp>
        <p:nvSpPr>
          <p:cNvPr id="13" name="TextBox 12">
            <a:extLst>
              <a:ext uri="{FF2B5EF4-FFF2-40B4-BE49-F238E27FC236}">
                <a16:creationId xmlns:a16="http://schemas.microsoft.com/office/drawing/2014/main" id="{5995D3A5-6133-47E1-8E5B-95AA1B958F64}"/>
              </a:ext>
            </a:extLst>
          </p:cNvPr>
          <p:cNvSpPr txBox="1"/>
          <p:nvPr/>
        </p:nvSpPr>
        <p:spPr>
          <a:xfrm>
            <a:off x="6952378" y="3969362"/>
            <a:ext cx="1809835" cy="461665"/>
          </a:xfrm>
          <a:prstGeom prst="rect">
            <a:avLst/>
          </a:prstGeom>
          <a:noFill/>
        </p:spPr>
        <p:txBody>
          <a:bodyPr wrap="square">
            <a:spAutoFit/>
          </a:bodyPr>
          <a:lstStyle/>
          <a:p>
            <a:r>
              <a:rPr lang="fr-CH" sz="1200" dirty="0">
                <a:latin typeface="Arial" panose="020B0604020202020204" pitchFamily="34" charset="0"/>
                <a:cs typeface="Arial" panose="020B0604020202020204" pitchFamily="34" charset="0"/>
              </a:rPr>
              <a:t>https://doi.org/10.1002/9783527806461</a:t>
            </a:r>
          </a:p>
        </p:txBody>
      </p:sp>
      <p:sp>
        <p:nvSpPr>
          <p:cNvPr id="14" name="TextBox 13">
            <a:extLst>
              <a:ext uri="{FF2B5EF4-FFF2-40B4-BE49-F238E27FC236}">
                <a16:creationId xmlns:a16="http://schemas.microsoft.com/office/drawing/2014/main" id="{0D8BC62A-7110-4DE9-908B-42076AF1C8AC}"/>
              </a:ext>
            </a:extLst>
          </p:cNvPr>
          <p:cNvSpPr txBox="1"/>
          <p:nvPr/>
        </p:nvSpPr>
        <p:spPr>
          <a:xfrm>
            <a:off x="4913006" y="3969362"/>
            <a:ext cx="1809835" cy="461665"/>
          </a:xfrm>
          <a:prstGeom prst="rect">
            <a:avLst/>
          </a:prstGeom>
          <a:noFill/>
        </p:spPr>
        <p:txBody>
          <a:bodyPr wrap="square">
            <a:spAutoFit/>
          </a:bodyPr>
          <a:lstStyle/>
          <a:p>
            <a:r>
              <a:rPr lang="fr-CH" sz="1200" dirty="0">
                <a:latin typeface="Arial" panose="020B0604020202020204" pitchFamily="34" charset="0"/>
                <a:cs typeface="Arial" panose="020B0604020202020204" pitchFamily="34" charset="0"/>
              </a:rPr>
              <a:t>https://doi.org/10.1007/978-3-642-19624-9</a:t>
            </a:r>
          </a:p>
        </p:txBody>
      </p:sp>
      <p:sp>
        <p:nvSpPr>
          <p:cNvPr id="16" name="TextBox 15">
            <a:extLst>
              <a:ext uri="{FF2B5EF4-FFF2-40B4-BE49-F238E27FC236}">
                <a16:creationId xmlns:a16="http://schemas.microsoft.com/office/drawing/2014/main" id="{CC440B2A-702D-40D6-8E3E-1C3683A78728}"/>
              </a:ext>
            </a:extLst>
          </p:cNvPr>
          <p:cNvSpPr txBox="1"/>
          <p:nvPr/>
        </p:nvSpPr>
        <p:spPr>
          <a:xfrm>
            <a:off x="9181229" y="3969362"/>
            <a:ext cx="2096513" cy="461665"/>
          </a:xfrm>
          <a:prstGeom prst="rect">
            <a:avLst/>
          </a:prstGeom>
          <a:noFill/>
        </p:spPr>
        <p:txBody>
          <a:bodyPr wrap="square">
            <a:spAutoFit/>
          </a:bodyPr>
          <a:lstStyle/>
          <a:p>
            <a:r>
              <a:rPr lang="fr-CH" sz="1200" dirty="0">
                <a:latin typeface="Arial" panose="020B0604020202020204" pitchFamily="34" charset="0"/>
                <a:cs typeface="Arial" panose="020B0604020202020204" pitchFamily="34" charset="0"/>
              </a:rPr>
              <a:t>https://doi.org/10.1007/978-3-662-54620-8</a:t>
            </a:r>
          </a:p>
        </p:txBody>
      </p:sp>
      <p:sp>
        <p:nvSpPr>
          <p:cNvPr id="17" name="TextBox 16">
            <a:extLst>
              <a:ext uri="{FF2B5EF4-FFF2-40B4-BE49-F238E27FC236}">
                <a16:creationId xmlns:a16="http://schemas.microsoft.com/office/drawing/2014/main" id="{62FC9C7F-0DF0-470D-B919-9F9C7C733F39}"/>
              </a:ext>
            </a:extLst>
          </p:cNvPr>
          <p:cNvSpPr txBox="1"/>
          <p:nvPr/>
        </p:nvSpPr>
        <p:spPr>
          <a:xfrm>
            <a:off x="2557515" y="3969362"/>
            <a:ext cx="1755443" cy="461665"/>
          </a:xfrm>
          <a:prstGeom prst="rect">
            <a:avLst/>
          </a:prstGeom>
          <a:noFill/>
        </p:spPr>
        <p:txBody>
          <a:bodyPr wrap="square">
            <a:spAutoFit/>
          </a:bodyPr>
          <a:lstStyle/>
          <a:p>
            <a:r>
              <a:rPr lang="fr-CH" sz="1200" dirty="0">
                <a:latin typeface="Arial" panose="020B0604020202020204" pitchFamily="34" charset="0"/>
                <a:cs typeface="Arial" panose="020B0604020202020204" pitchFamily="34" charset="0"/>
              </a:rPr>
              <a:t>https://doi.org/10.1201/9781003029649 </a:t>
            </a:r>
          </a:p>
        </p:txBody>
      </p:sp>
      <p:sp>
        <p:nvSpPr>
          <p:cNvPr id="2" name="Slide Number Placeholder 1">
            <a:extLst>
              <a:ext uri="{FF2B5EF4-FFF2-40B4-BE49-F238E27FC236}">
                <a16:creationId xmlns:a16="http://schemas.microsoft.com/office/drawing/2014/main" id="{8BE5AEEC-B344-49F7-B725-193912D18F5E}"/>
              </a:ext>
            </a:extLst>
          </p:cNvPr>
          <p:cNvSpPr>
            <a:spLocks noGrp="1"/>
          </p:cNvSpPr>
          <p:nvPr>
            <p:ph type="sldNum" sz="quarter" idx="12"/>
          </p:nvPr>
        </p:nvSpPr>
        <p:spPr/>
        <p:txBody>
          <a:bodyPr/>
          <a:lstStyle/>
          <a:p>
            <a:fld id="{AD4A6CC0-4EFD-4D6F-B9F8-39B6B3B7B408}" type="slidenum">
              <a:rPr lang="fr-CH" smtClean="0"/>
              <a:t>28</a:t>
            </a:fld>
            <a:endParaRPr lang="fr-CH" dirty="0"/>
          </a:p>
        </p:txBody>
      </p:sp>
      <p:sp>
        <p:nvSpPr>
          <p:cNvPr id="15" name="TextBox 14">
            <a:extLst>
              <a:ext uri="{FF2B5EF4-FFF2-40B4-BE49-F238E27FC236}">
                <a16:creationId xmlns:a16="http://schemas.microsoft.com/office/drawing/2014/main" id="{33DCA6EE-0869-4232-A4A6-87BE3BC926E1}"/>
              </a:ext>
            </a:extLst>
          </p:cNvPr>
          <p:cNvSpPr txBox="1"/>
          <p:nvPr/>
        </p:nvSpPr>
        <p:spPr>
          <a:xfrm>
            <a:off x="2557515" y="4432757"/>
            <a:ext cx="1658016" cy="830997"/>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Ochs, Raymond S., </a:t>
            </a:r>
            <a:r>
              <a:rPr lang="en-US" sz="1200" i="1" dirty="0">
                <a:latin typeface="Arial" panose="020B0604020202020204" pitchFamily="34" charset="0"/>
                <a:cs typeface="Arial" panose="020B0604020202020204" pitchFamily="34" charset="0"/>
              </a:rPr>
              <a:t>Biochemistry</a:t>
            </a:r>
            <a:r>
              <a:rPr lang="en-US" sz="1200" dirty="0">
                <a:latin typeface="Arial" panose="020B0604020202020204" pitchFamily="34" charset="0"/>
                <a:cs typeface="Arial" panose="020B0604020202020204" pitchFamily="34" charset="0"/>
              </a:rPr>
              <a:t>, 2</a:t>
            </a:r>
            <a:r>
              <a:rPr lang="en-US" sz="1200" baseline="30000" dirty="0">
                <a:latin typeface="Arial" panose="020B0604020202020204" pitchFamily="34" charset="0"/>
                <a:cs typeface="Arial" panose="020B0604020202020204" pitchFamily="34" charset="0"/>
              </a:rPr>
              <a:t>nd</a:t>
            </a:r>
            <a:r>
              <a:rPr lang="en-US" sz="1200" dirty="0">
                <a:latin typeface="Arial" panose="020B0604020202020204" pitchFamily="34" charset="0"/>
                <a:cs typeface="Arial" panose="020B0604020202020204" pitchFamily="34" charset="0"/>
              </a:rPr>
              <a:t> edition, Boca Raton, CRC Press, 2022</a:t>
            </a:r>
          </a:p>
        </p:txBody>
      </p:sp>
      <p:sp>
        <p:nvSpPr>
          <p:cNvPr id="18" name="TextBox 17">
            <a:extLst>
              <a:ext uri="{FF2B5EF4-FFF2-40B4-BE49-F238E27FC236}">
                <a16:creationId xmlns:a16="http://schemas.microsoft.com/office/drawing/2014/main" id="{6ECFA927-99B6-4C52-B074-2C75155EB6B0}"/>
              </a:ext>
            </a:extLst>
          </p:cNvPr>
          <p:cNvSpPr txBox="1"/>
          <p:nvPr/>
        </p:nvSpPr>
        <p:spPr>
          <a:xfrm>
            <a:off x="504160" y="4432757"/>
            <a:ext cx="1658016" cy="120032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Punekar, N.S., </a:t>
            </a:r>
            <a:r>
              <a:rPr lang="en-US" sz="1200" i="1" dirty="0">
                <a:latin typeface="Arial" panose="020B0604020202020204" pitchFamily="34" charset="0"/>
                <a:cs typeface="Arial" panose="020B0604020202020204" pitchFamily="34" charset="0"/>
              </a:rPr>
              <a:t>Enzymes: Catalysis, Kinetics and Mechanisms</a:t>
            </a:r>
            <a:r>
              <a:rPr lang="en-US" sz="1200" dirty="0">
                <a:latin typeface="Arial" panose="020B0604020202020204" pitchFamily="34" charset="0"/>
                <a:cs typeface="Arial" panose="020B0604020202020204" pitchFamily="34" charset="0"/>
              </a:rPr>
              <a:t>, Singapore, Springer Nature, 2018</a:t>
            </a:r>
          </a:p>
        </p:txBody>
      </p:sp>
      <p:sp>
        <p:nvSpPr>
          <p:cNvPr id="19" name="TextBox 18">
            <a:extLst>
              <a:ext uri="{FF2B5EF4-FFF2-40B4-BE49-F238E27FC236}">
                <a16:creationId xmlns:a16="http://schemas.microsoft.com/office/drawing/2014/main" id="{8E2D7A8A-C3DD-420B-9FEB-C7007FF0ECDC}"/>
              </a:ext>
            </a:extLst>
          </p:cNvPr>
          <p:cNvSpPr txBox="1"/>
          <p:nvPr/>
        </p:nvSpPr>
        <p:spPr>
          <a:xfrm>
            <a:off x="6952378" y="4432757"/>
            <a:ext cx="1809834" cy="1015663"/>
          </a:xfrm>
          <a:prstGeom prst="rect">
            <a:avLst/>
          </a:prstGeom>
          <a:noFill/>
        </p:spPr>
        <p:txBody>
          <a:bodyPr wrap="square">
            <a:spAutoFit/>
          </a:bodyPr>
          <a:lstStyle/>
          <a:p>
            <a:r>
              <a:rPr lang="en-US" sz="1200" dirty="0" err="1">
                <a:latin typeface="Arial" panose="020B0604020202020204" pitchFamily="34" charset="0"/>
                <a:cs typeface="Arial" panose="020B0604020202020204" pitchFamily="34" charset="0"/>
              </a:rPr>
              <a:t>Bisswanger</a:t>
            </a:r>
            <a:r>
              <a:rPr lang="en-US" sz="1200" dirty="0">
                <a:latin typeface="Arial" panose="020B0604020202020204" pitchFamily="34" charset="0"/>
                <a:cs typeface="Arial" panose="020B0604020202020204" pitchFamily="34" charset="0"/>
              </a:rPr>
              <a:t>, Hans, </a:t>
            </a:r>
            <a:r>
              <a:rPr lang="en-US" sz="1200" i="1" dirty="0">
                <a:latin typeface="Arial" panose="020B0604020202020204" pitchFamily="34" charset="0"/>
                <a:cs typeface="Arial" panose="020B0604020202020204" pitchFamily="34" charset="0"/>
              </a:rPr>
              <a:t>Enzyme Kinetics: Principles and Methods</a:t>
            </a:r>
            <a:r>
              <a:rPr lang="en-US" sz="1200" dirty="0">
                <a:latin typeface="Arial" panose="020B0604020202020204" pitchFamily="34" charset="0"/>
                <a:cs typeface="Arial" panose="020B0604020202020204" pitchFamily="34" charset="0"/>
              </a:rPr>
              <a:t>, 3</a:t>
            </a:r>
            <a:r>
              <a:rPr lang="en-US" sz="1200" baseline="30000" dirty="0">
                <a:latin typeface="Arial" panose="020B0604020202020204" pitchFamily="34" charset="0"/>
                <a:cs typeface="Arial" panose="020B0604020202020204" pitchFamily="34" charset="0"/>
              </a:rPr>
              <a:t>rd</a:t>
            </a:r>
            <a:r>
              <a:rPr lang="en-US" sz="1200" dirty="0">
                <a:latin typeface="Arial" panose="020B0604020202020204" pitchFamily="34" charset="0"/>
                <a:cs typeface="Arial" panose="020B0604020202020204" pitchFamily="34" charset="0"/>
              </a:rPr>
              <a:t> edition, Weinheim, Wiley-VCH, 2017</a:t>
            </a:r>
          </a:p>
        </p:txBody>
      </p:sp>
      <p:sp>
        <p:nvSpPr>
          <p:cNvPr id="20" name="TextBox 19">
            <a:extLst>
              <a:ext uri="{FF2B5EF4-FFF2-40B4-BE49-F238E27FC236}">
                <a16:creationId xmlns:a16="http://schemas.microsoft.com/office/drawing/2014/main" id="{F04D6FC8-0C12-43CF-A331-0B0D3A9428E6}"/>
              </a:ext>
            </a:extLst>
          </p:cNvPr>
          <p:cNvSpPr txBox="1"/>
          <p:nvPr/>
        </p:nvSpPr>
        <p:spPr>
          <a:xfrm>
            <a:off x="4899023" y="4432756"/>
            <a:ext cx="1809834" cy="120032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Fromm, Herbert &amp; Hargrove, Mark, </a:t>
            </a:r>
            <a:r>
              <a:rPr lang="en-US" sz="1200" i="1" dirty="0">
                <a:latin typeface="Arial" panose="020B0604020202020204" pitchFamily="34" charset="0"/>
                <a:cs typeface="Arial" panose="020B0604020202020204" pitchFamily="34" charset="0"/>
              </a:rPr>
              <a:t>Essentials of Biochemistry</a:t>
            </a:r>
            <a:r>
              <a:rPr lang="en-US" sz="1200" dirty="0">
                <a:latin typeface="Arial" panose="020B0604020202020204" pitchFamily="34" charset="0"/>
                <a:cs typeface="Arial" panose="020B0604020202020204" pitchFamily="34" charset="0"/>
              </a:rPr>
              <a:t>, Berlin, Heidelberg, Springer, 2012</a:t>
            </a:r>
          </a:p>
        </p:txBody>
      </p:sp>
      <p:sp>
        <p:nvSpPr>
          <p:cNvPr id="21" name="TextBox 20">
            <a:extLst>
              <a:ext uri="{FF2B5EF4-FFF2-40B4-BE49-F238E27FC236}">
                <a16:creationId xmlns:a16="http://schemas.microsoft.com/office/drawing/2014/main" id="{07CA625F-232E-4FE7-B6B6-A56CBED4FD5B}"/>
              </a:ext>
            </a:extLst>
          </p:cNvPr>
          <p:cNvSpPr txBox="1"/>
          <p:nvPr/>
        </p:nvSpPr>
        <p:spPr>
          <a:xfrm>
            <a:off x="9125439" y="4398370"/>
            <a:ext cx="2152303" cy="1015663"/>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Berg, Jeremy M., </a:t>
            </a:r>
            <a:r>
              <a:rPr lang="en-US" sz="1200" dirty="0" err="1">
                <a:latin typeface="Arial" panose="020B0604020202020204" pitchFamily="34" charset="0"/>
                <a:cs typeface="Arial" panose="020B0604020202020204" pitchFamily="34" charset="0"/>
              </a:rPr>
              <a:t>Tymoczko</a:t>
            </a:r>
            <a:r>
              <a:rPr lang="en-US" sz="1200" dirty="0">
                <a:latin typeface="Arial" panose="020B0604020202020204" pitchFamily="34" charset="0"/>
                <a:cs typeface="Arial" panose="020B0604020202020204" pitchFamily="34" charset="0"/>
              </a:rPr>
              <a:t>, John L., </a:t>
            </a:r>
            <a:r>
              <a:rPr lang="en-US" sz="1200" dirty="0" err="1">
                <a:latin typeface="Arial" panose="020B0604020202020204" pitchFamily="34" charset="0"/>
                <a:cs typeface="Arial" panose="020B0604020202020204" pitchFamily="34" charset="0"/>
              </a:rPr>
              <a:t>Gatto</a:t>
            </a:r>
            <a:r>
              <a:rPr lang="en-US" sz="1200" dirty="0">
                <a:latin typeface="Arial" panose="020B0604020202020204" pitchFamily="34" charset="0"/>
                <a:cs typeface="Arial" panose="020B0604020202020204" pitchFamily="34" charset="0"/>
              </a:rPr>
              <a:t> jr., Gregory J., </a:t>
            </a:r>
            <a:r>
              <a:rPr lang="en-US" sz="1200" i="1" dirty="0" err="1">
                <a:latin typeface="Arial" panose="020B0604020202020204" pitchFamily="34" charset="0"/>
                <a:cs typeface="Arial" panose="020B0604020202020204" pitchFamily="34" charset="0"/>
              </a:rPr>
              <a:t>Stryer</a:t>
            </a:r>
            <a:r>
              <a:rPr lang="en-US" sz="1200" i="1" dirty="0">
                <a:latin typeface="Arial" panose="020B0604020202020204" pitchFamily="34" charset="0"/>
                <a:cs typeface="Arial" panose="020B0604020202020204" pitchFamily="34" charset="0"/>
              </a:rPr>
              <a:t> </a:t>
            </a:r>
            <a:r>
              <a:rPr lang="en-US" sz="1200" i="1" dirty="0" err="1">
                <a:latin typeface="Arial" panose="020B0604020202020204" pitchFamily="34" charset="0"/>
                <a:cs typeface="Arial" panose="020B0604020202020204" pitchFamily="34" charset="0"/>
              </a:rPr>
              <a:t>Biochemie</a:t>
            </a:r>
            <a:r>
              <a:rPr lang="en-US" sz="1200" dirty="0">
                <a:latin typeface="Arial" panose="020B0604020202020204" pitchFamily="34" charset="0"/>
                <a:cs typeface="Arial" panose="020B0604020202020204" pitchFamily="34" charset="0"/>
              </a:rPr>
              <a:t>, 8</a:t>
            </a:r>
            <a:r>
              <a:rPr lang="en-US" sz="1200" baseline="30000" dirty="0">
                <a:latin typeface="Arial" panose="020B0604020202020204" pitchFamily="34" charset="0"/>
                <a:cs typeface="Arial" panose="020B0604020202020204" pitchFamily="34" charset="0"/>
              </a:rPr>
              <a:t>th</a:t>
            </a:r>
            <a:r>
              <a:rPr lang="en-US" sz="1200" dirty="0">
                <a:latin typeface="Arial" panose="020B0604020202020204" pitchFamily="34" charset="0"/>
                <a:cs typeface="Arial" panose="020B0604020202020204" pitchFamily="34" charset="0"/>
              </a:rPr>
              <a:t> edition, Berlin, Heidelberg, Springer Spektrum, 2017</a:t>
            </a:r>
          </a:p>
        </p:txBody>
      </p:sp>
      <p:pic>
        <p:nvPicPr>
          <p:cNvPr id="6" name="Picture 5">
            <a:extLst>
              <a:ext uri="{FF2B5EF4-FFF2-40B4-BE49-F238E27FC236}">
                <a16:creationId xmlns:a16="http://schemas.microsoft.com/office/drawing/2014/main" id="{0D0AB7C6-A100-4C19-8245-94040A1C9F66}"/>
              </a:ext>
            </a:extLst>
          </p:cNvPr>
          <p:cNvPicPr>
            <a:picLocks noChangeAspect="1"/>
          </p:cNvPicPr>
          <p:nvPr/>
        </p:nvPicPr>
        <p:blipFill>
          <a:blip r:embed="rId6"/>
          <a:stretch>
            <a:fillRect/>
          </a:stretch>
        </p:blipFill>
        <p:spPr>
          <a:xfrm>
            <a:off x="9181229" y="1006472"/>
            <a:ext cx="2191476" cy="2921968"/>
          </a:xfrm>
          <a:prstGeom prst="rect">
            <a:avLst/>
          </a:prstGeom>
        </p:spPr>
      </p:pic>
      <p:sp>
        <p:nvSpPr>
          <p:cNvPr id="22" name="TextBox 21">
            <a:extLst>
              <a:ext uri="{FF2B5EF4-FFF2-40B4-BE49-F238E27FC236}">
                <a16:creationId xmlns:a16="http://schemas.microsoft.com/office/drawing/2014/main" id="{BF51404A-6077-4B43-91DA-FC7FF9B23D13}"/>
              </a:ext>
            </a:extLst>
          </p:cNvPr>
          <p:cNvSpPr txBox="1"/>
          <p:nvPr/>
        </p:nvSpPr>
        <p:spPr>
          <a:xfrm>
            <a:off x="8084575" y="217195"/>
            <a:ext cx="4557801"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Graphical illustrations were made </a:t>
            </a:r>
            <a:r>
              <a:rPr lang="en-US" sz="1200">
                <a:latin typeface="Arial" panose="020B0604020202020204" pitchFamily="34" charset="0"/>
                <a:cs typeface="Arial" panose="020B0604020202020204" pitchFamily="34" charset="0"/>
              </a:rPr>
              <a:t>with </a:t>
            </a:r>
            <a:r>
              <a:rPr lang="en-US" sz="1200" b="1">
                <a:latin typeface="Arial" panose="020B0604020202020204" pitchFamily="34" charset="0"/>
                <a:cs typeface="Arial" panose="020B0604020202020204" pitchFamily="34" charset="0"/>
              </a:rPr>
              <a:t>BioRender</a:t>
            </a:r>
            <a:r>
              <a:rPr lang="en-US" sz="1200" b="1" dirty="0">
                <a:latin typeface="Arial" panose="020B0604020202020204" pitchFamily="34" charset="0"/>
                <a:cs typeface="Arial" panose="020B0604020202020204" pitchFamily="34" charset="0"/>
              </a:rPr>
              <a:t>.com</a:t>
            </a:r>
          </a:p>
        </p:txBody>
      </p:sp>
      <p:sp>
        <p:nvSpPr>
          <p:cNvPr id="23" name="TextBox 22">
            <a:extLst>
              <a:ext uri="{FF2B5EF4-FFF2-40B4-BE49-F238E27FC236}">
                <a16:creationId xmlns:a16="http://schemas.microsoft.com/office/drawing/2014/main" id="{FA5DB969-AA84-4564-8CFB-C456A8ED7A5C}"/>
              </a:ext>
            </a:extLst>
          </p:cNvPr>
          <p:cNvSpPr txBox="1"/>
          <p:nvPr/>
        </p:nvSpPr>
        <p:spPr>
          <a:xfrm>
            <a:off x="504160" y="5889366"/>
            <a:ext cx="1658016" cy="276999"/>
          </a:xfrm>
          <a:prstGeom prst="rect">
            <a:avLst/>
          </a:prstGeom>
          <a:noFill/>
        </p:spPr>
        <p:txBody>
          <a:bodyPr wrap="square">
            <a:spAutoFit/>
          </a:bodyPr>
          <a:lstStyle/>
          <a:p>
            <a:r>
              <a:rPr lang="en-US" sz="1200" b="1" dirty="0">
                <a:latin typeface="Arial" panose="020B0604020202020204" pitchFamily="34" charset="0"/>
                <a:cs typeface="Arial" panose="020B0604020202020204" pitchFamily="34" charset="0"/>
              </a:rPr>
              <a:t>Publications:</a:t>
            </a:r>
          </a:p>
        </p:txBody>
      </p:sp>
      <p:sp>
        <p:nvSpPr>
          <p:cNvPr id="24" name="TextBox 23">
            <a:extLst>
              <a:ext uri="{FF2B5EF4-FFF2-40B4-BE49-F238E27FC236}">
                <a16:creationId xmlns:a16="http://schemas.microsoft.com/office/drawing/2014/main" id="{442944C1-99ED-4999-9FE6-E717666714F8}"/>
              </a:ext>
            </a:extLst>
          </p:cNvPr>
          <p:cNvSpPr txBox="1"/>
          <p:nvPr/>
        </p:nvSpPr>
        <p:spPr>
          <a:xfrm>
            <a:off x="1822395" y="5876873"/>
            <a:ext cx="6322324"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Mair et al., 2017 (</a:t>
            </a:r>
            <a:r>
              <a:rPr lang="en-US" sz="1200" dirty="0" err="1">
                <a:latin typeface="Arial" panose="020B0604020202020204" pitchFamily="34" charset="0"/>
                <a:cs typeface="Arial" panose="020B0604020202020204" pitchFamily="34" charset="0"/>
              </a:rPr>
              <a:t>doi</a:t>
            </a:r>
            <a:r>
              <a:rPr lang="en-US" sz="1200" dirty="0">
                <a:latin typeface="Arial" panose="020B0604020202020204" pitchFamily="34" charset="0"/>
                <a:cs typeface="Arial" panose="020B0604020202020204" pitchFamily="34" charset="0"/>
              </a:rPr>
              <a:t>: 10.1016/j.cbpa.2017.02.018)</a:t>
            </a:r>
          </a:p>
        </p:txBody>
      </p:sp>
      <p:sp>
        <p:nvSpPr>
          <p:cNvPr id="25" name="TextBox 24">
            <a:extLst>
              <a:ext uri="{FF2B5EF4-FFF2-40B4-BE49-F238E27FC236}">
                <a16:creationId xmlns:a16="http://schemas.microsoft.com/office/drawing/2014/main" id="{4D469E8D-72C5-4788-BA18-867AD4536BF2}"/>
              </a:ext>
            </a:extLst>
          </p:cNvPr>
          <p:cNvSpPr txBox="1"/>
          <p:nvPr/>
        </p:nvSpPr>
        <p:spPr>
          <a:xfrm>
            <a:off x="1822395" y="6464646"/>
            <a:ext cx="6036010"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Vallejo et al., 2019 (</a:t>
            </a:r>
            <a:r>
              <a:rPr lang="en-US" sz="1200" dirty="0" err="1">
                <a:latin typeface="Arial" panose="020B0604020202020204" pitchFamily="34" charset="0"/>
                <a:cs typeface="Arial" panose="020B0604020202020204" pitchFamily="34" charset="0"/>
              </a:rPr>
              <a:t>doi</a:t>
            </a:r>
            <a:r>
              <a:rPr lang="en-US" sz="1200" dirty="0">
                <a:latin typeface="Arial" panose="020B0604020202020204" pitchFamily="34" charset="0"/>
                <a:cs typeface="Arial" panose="020B0604020202020204" pitchFamily="34" charset="0"/>
              </a:rPr>
              <a:t>: 10.1021/acssynbio.9b00103)</a:t>
            </a:r>
          </a:p>
        </p:txBody>
      </p:sp>
      <p:sp>
        <p:nvSpPr>
          <p:cNvPr id="26" name="TextBox 25">
            <a:extLst>
              <a:ext uri="{FF2B5EF4-FFF2-40B4-BE49-F238E27FC236}">
                <a16:creationId xmlns:a16="http://schemas.microsoft.com/office/drawing/2014/main" id="{9877917D-D908-41AD-BF05-7C7097A089F3}"/>
              </a:ext>
            </a:extLst>
          </p:cNvPr>
          <p:cNvSpPr txBox="1"/>
          <p:nvPr/>
        </p:nvSpPr>
        <p:spPr>
          <a:xfrm>
            <a:off x="1822395" y="6174324"/>
            <a:ext cx="5735759"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Chiu &amp; Stavrakis (</a:t>
            </a:r>
            <a:r>
              <a:rPr lang="en-US" sz="1200" dirty="0" err="1">
                <a:latin typeface="Arial" panose="020B0604020202020204" pitchFamily="34" charset="0"/>
                <a:cs typeface="Arial" panose="020B0604020202020204" pitchFamily="34" charset="0"/>
              </a:rPr>
              <a:t>doi</a:t>
            </a:r>
            <a:r>
              <a:rPr lang="en-US" sz="1200" dirty="0">
                <a:latin typeface="Arial" panose="020B0604020202020204" pitchFamily="34" charset="0"/>
                <a:cs typeface="Arial" panose="020B0604020202020204" pitchFamily="34" charset="0"/>
              </a:rPr>
              <a:t>: 10.1002/elps.201900222)</a:t>
            </a:r>
          </a:p>
        </p:txBody>
      </p:sp>
      <p:sp>
        <p:nvSpPr>
          <p:cNvPr id="27" name="TextBox 26">
            <a:extLst>
              <a:ext uri="{FF2B5EF4-FFF2-40B4-BE49-F238E27FC236}">
                <a16:creationId xmlns:a16="http://schemas.microsoft.com/office/drawing/2014/main" id="{E1EC749A-4A4E-4F93-8833-E49864862B78}"/>
              </a:ext>
            </a:extLst>
          </p:cNvPr>
          <p:cNvSpPr txBox="1"/>
          <p:nvPr/>
        </p:nvSpPr>
        <p:spPr>
          <a:xfrm>
            <a:off x="5640506" y="5876920"/>
            <a:ext cx="4269475" cy="276999"/>
          </a:xfrm>
          <a:prstGeom prst="rect">
            <a:avLst/>
          </a:prstGeom>
          <a:noFill/>
        </p:spPr>
        <p:txBody>
          <a:bodyPr wrap="square" rtlCol="0">
            <a:spAutoFit/>
          </a:bodyPr>
          <a:lstStyle/>
          <a:p>
            <a:r>
              <a:rPr lang="en-US" sz="1200" dirty="0" err="1">
                <a:latin typeface="Arial" panose="020B0604020202020204" pitchFamily="34" charset="0"/>
                <a:cs typeface="Arial" panose="020B0604020202020204" pitchFamily="34" charset="0"/>
              </a:rPr>
              <a:t>Obexer</a:t>
            </a:r>
            <a:r>
              <a:rPr lang="en-US" sz="1200" dirty="0">
                <a:latin typeface="Arial" panose="020B0604020202020204" pitchFamily="34" charset="0"/>
                <a:cs typeface="Arial" panose="020B0604020202020204" pitchFamily="34" charset="0"/>
              </a:rPr>
              <a:t> et al., 2016 (</a:t>
            </a:r>
            <a:r>
              <a:rPr lang="en-US" sz="1200" dirty="0" err="1">
                <a:latin typeface="Arial" panose="020B0604020202020204" pitchFamily="34" charset="0"/>
                <a:cs typeface="Arial" panose="020B0604020202020204" pitchFamily="34" charset="0"/>
              </a:rPr>
              <a:t>doi</a:t>
            </a:r>
            <a:r>
              <a:rPr lang="en-US" sz="1200" dirty="0">
                <a:latin typeface="Arial" panose="020B0604020202020204" pitchFamily="34" charset="0"/>
                <a:cs typeface="Arial" panose="020B0604020202020204" pitchFamily="34" charset="0"/>
              </a:rPr>
              <a:t>: 10.1093/protein/gzw032)</a:t>
            </a:r>
          </a:p>
        </p:txBody>
      </p:sp>
      <p:sp>
        <p:nvSpPr>
          <p:cNvPr id="28" name="TextBox 27">
            <a:extLst>
              <a:ext uri="{FF2B5EF4-FFF2-40B4-BE49-F238E27FC236}">
                <a16:creationId xmlns:a16="http://schemas.microsoft.com/office/drawing/2014/main" id="{BA1EDF7D-584D-4C95-8AF4-642C31EDB7AF}"/>
              </a:ext>
            </a:extLst>
          </p:cNvPr>
          <p:cNvSpPr txBox="1"/>
          <p:nvPr/>
        </p:nvSpPr>
        <p:spPr>
          <a:xfrm>
            <a:off x="5636370" y="6160756"/>
            <a:ext cx="4171114" cy="276999"/>
          </a:xfrm>
          <a:prstGeom prst="rect">
            <a:avLst/>
          </a:prstGeom>
          <a:noFill/>
        </p:spPr>
        <p:txBody>
          <a:bodyPr wrap="square" rtlCol="0">
            <a:spAutoFit/>
          </a:bodyPr>
          <a:lstStyle/>
          <a:p>
            <a:r>
              <a:rPr lang="en-US" sz="1200" dirty="0" err="1">
                <a:latin typeface="Arial" panose="020B0604020202020204" pitchFamily="34" charset="0"/>
                <a:cs typeface="Arial" panose="020B0604020202020204" pitchFamily="34" charset="0"/>
              </a:rPr>
              <a:t>Bunzel</a:t>
            </a:r>
            <a:r>
              <a:rPr lang="en-US" sz="1200" dirty="0">
                <a:latin typeface="Arial" panose="020B0604020202020204" pitchFamily="34" charset="0"/>
                <a:cs typeface="Arial" panose="020B0604020202020204" pitchFamily="34" charset="0"/>
              </a:rPr>
              <a:t> et al., 2018 (</a:t>
            </a:r>
            <a:r>
              <a:rPr lang="en-US" sz="1200" dirty="0" err="1">
                <a:latin typeface="Arial" panose="020B0604020202020204" pitchFamily="34" charset="0"/>
                <a:cs typeface="Arial" panose="020B0604020202020204" pitchFamily="34" charset="0"/>
              </a:rPr>
              <a:t>doi</a:t>
            </a:r>
            <a:r>
              <a:rPr lang="en-US" sz="1200" dirty="0">
                <a:latin typeface="Arial" panose="020B0604020202020204" pitchFamily="34" charset="0"/>
                <a:cs typeface="Arial" panose="020B0604020202020204" pitchFamily="34" charset="0"/>
              </a:rPr>
              <a:t>: 10.1016/j.sbi.2017.12.010)</a:t>
            </a:r>
          </a:p>
        </p:txBody>
      </p:sp>
      <p:sp>
        <p:nvSpPr>
          <p:cNvPr id="29" name="TextBox 28">
            <a:extLst>
              <a:ext uri="{FF2B5EF4-FFF2-40B4-BE49-F238E27FC236}">
                <a16:creationId xmlns:a16="http://schemas.microsoft.com/office/drawing/2014/main" id="{7966EA89-2158-4A1E-BAB3-F5910DC9EE36}"/>
              </a:ext>
            </a:extLst>
          </p:cNvPr>
          <p:cNvSpPr txBox="1"/>
          <p:nvPr/>
        </p:nvSpPr>
        <p:spPr>
          <a:xfrm>
            <a:off x="5636370" y="6451864"/>
            <a:ext cx="3917925"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Packer &amp; Liu, 2015 (</a:t>
            </a:r>
            <a:r>
              <a:rPr lang="en-US" sz="1200" dirty="0" err="1">
                <a:latin typeface="Arial" panose="020B0604020202020204" pitchFamily="34" charset="0"/>
                <a:cs typeface="Arial" panose="020B0604020202020204" pitchFamily="34" charset="0"/>
              </a:rPr>
              <a:t>doi</a:t>
            </a:r>
            <a:r>
              <a:rPr lang="en-US" sz="1200" dirty="0">
                <a:latin typeface="Arial" panose="020B0604020202020204" pitchFamily="34" charset="0"/>
                <a:cs typeface="Arial" panose="020B0604020202020204" pitchFamily="34" charset="0"/>
              </a:rPr>
              <a:t>: 10.1038/nrg3927)</a:t>
            </a:r>
          </a:p>
        </p:txBody>
      </p:sp>
    </p:spTree>
    <p:extLst>
      <p:ext uri="{BB962C8B-B14F-4D97-AF65-F5344CB8AC3E}">
        <p14:creationId xmlns:p14="http://schemas.microsoft.com/office/powerpoint/2010/main" val="2096162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26E123-A151-4C6B-94FF-731AA6832853}"/>
              </a:ext>
            </a:extLst>
          </p:cNvPr>
          <p:cNvSpPr txBox="1"/>
          <p:nvPr/>
        </p:nvSpPr>
        <p:spPr>
          <a:xfrm>
            <a:off x="421574" y="421574"/>
            <a:ext cx="4275117"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Report &amp; presentation</a:t>
            </a:r>
          </a:p>
        </p:txBody>
      </p:sp>
      <p:sp>
        <p:nvSpPr>
          <p:cNvPr id="3" name="Slide Number Placeholder 2">
            <a:extLst>
              <a:ext uri="{FF2B5EF4-FFF2-40B4-BE49-F238E27FC236}">
                <a16:creationId xmlns:a16="http://schemas.microsoft.com/office/drawing/2014/main" id="{61C23917-5004-4DAF-997C-E615829A10AE}"/>
              </a:ext>
            </a:extLst>
          </p:cNvPr>
          <p:cNvSpPr>
            <a:spLocks noGrp="1"/>
          </p:cNvSpPr>
          <p:nvPr>
            <p:ph type="sldNum" sz="quarter" idx="12"/>
          </p:nvPr>
        </p:nvSpPr>
        <p:spPr/>
        <p:txBody>
          <a:bodyPr/>
          <a:lstStyle/>
          <a:p>
            <a:fld id="{AD4A6CC0-4EFD-4D6F-B9F8-39B6B3B7B408}" type="slidenum">
              <a:rPr lang="fr-CH" smtClean="0"/>
              <a:t>3</a:t>
            </a:fld>
            <a:endParaRPr lang="fr-CH" dirty="0"/>
          </a:p>
        </p:txBody>
      </p:sp>
      <p:sp>
        <p:nvSpPr>
          <p:cNvPr id="4" name="Rectangle 3">
            <a:extLst>
              <a:ext uri="{FF2B5EF4-FFF2-40B4-BE49-F238E27FC236}">
                <a16:creationId xmlns:a16="http://schemas.microsoft.com/office/drawing/2014/main" id="{61CD03F8-E0A2-48D0-AA3B-EFD4D4B7B608}"/>
              </a:ext>
            </a:extLst>
          </p:cNvPr>
          <p:cNvSpPr/>
          <p:nvPr/>
        </p:nvSpPr>
        <p:spPr>
          <a:xfrm>
            <a:off x="1134094" y="2072244"/>
            <a:ext cx="225631" cy="548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0" name="TextBox 19">
            <a:extLst>
              <a:ext uri="{FF2B5EF4-FFF2-40B4-BE49-F238E27FC236}">
                <a16:creationId xmlns:a16="http://schemas.microsoft.com/office/drawing/2014/main" id="{C7F3780E-2CC1-49C8-B04B-49782E4163D1}"/>
              </a:ext>
            </a:extLst>
          </p:cNvPr>
          <p:cNvSpPr txBox="1"/>
          <p:nvPr/>
        </p:nvSpPr>
        <p:spPr>
          <a:xfrm>
            <a:off x="421574" y="1491637"/>
            <a:ext cx="10919716" cy="2031325"/>
          </a:xfrm>
          <a:prstGeom prst="rect">
            <a:avLst/>
          </a:prstGeom>
          <a:noFill/>
        </p:spPr>
        <p:txBody>
          <a:bodyPr wrap="square" rtlCol="0">
            <a:spAutoFit/>
          </a:bodyPr>
          <a:lstStyle/>
          <a:p>
            <a:r>
              <a:rPr lang="fr-CH" b="1" dirty="0">
                <a:highlight>
                  <a:srgbClr val="FFFF00"/>
                </a:highlight>
                <a:latin typeface="Arial" panose="020B0604020202020204" pitchFamily="34" charset="0"/>
                <a:cs typeface="Arial" panose="020B0604020202020204" pitchFamily="34" charset="0"/>
              </a:rPr>
              <a:t>05.12.2025: </a:t>
            </a:r>
            <a:r>
              <a:rPr lang="fr-CH" dirty="0" err="1">
                <a:latin typeface="Arial" panose="020B0604020202020204" pitchFamily="34" charset="0"/>
                <a:cs typeface="Arial" panose="020B0604020202020204" pitchFamily="34" charset="0"/>
              </a:rPr>
              <a:t>presentations</a:t>
            </a:r>
            <a:r>
              <a:rPr lang="fr-CH" dirty="0">
                <a:latin typeface="Arial" panose="020B0604020202020204" pitchFamily="34" charset="0"/>
                <a:cs typeface="Arial" panose="020B0604020202020204" pitchFamily="34" charset="0"/>
              </a:rPr>
              <a:t> Groups A &amp; B</a:t>
            </a:r>
            <a:endParaRPr lang="fr-CH" b="1" dirty="0">
              <a:latin typeface="Arial" panose="020B0604020202020204" pitchFamily="34" charset="0"/>
              <a:cs typeface="Arial" panose="020B0604020202020204" pitchFamily="34" charset="0"/>
            </a:endParaRPr>
          </a:p>
          <a:p>
            <a:endParaRPr lang="fr-CH" b="1" dirty="0">
              <a:highlight>
                <a:srgbClr val="FFFF00"/>
              </a:highlight>
              <a:latin typeface="Arial" panose="020B0604020202020204" pitchFamily="34" charset="0"/>
              <a:cs typeface="Arial" panose="020B0604020202020204" pitchFamily="34" charset="0"/>
            </a:endParaRPr>
          </a:p>
          <a:p>
            <a:r>
              <a:rPr lang="fr-CH" b="1" dirty="0">
                <a:highlight>
                  <a:srgbClr val="FFFF00"/>
                </a:highlight>
                <a:latin typeface="Arial" panose="020B0604020202020204" pitchFamily="34" charset="0"/>
                <a:cs typeface="Arial" panose="020B0604020202020204" pitchFamily="34" charset="0"/>
              </a:rPr>
              <a:t>12.12.2025:</a:t>
            </a:r>
            <a:r>
              <a:rPr lang="fr-CH" b="1" dirty="0">
                <a:latin typeface="Arial" panose="020B0604020202020204" pitchFamily="34" charset="0"/>
                <a:cs typeface="Arial" panose="020B0604020202020204" pitchFamily="34" charset="0"/>
              </a:rPr>
              <a:t> </a:t>
            </a:r>
            <a:r>
              <a:rPr lang="fr-CH" dirty="0" err="1">
                <a:latin typeface="Arial" panose="020B0604020202020204" pitchFamily="34" charset="0"/>
                <a:cs typeface="Arial" panose="020B0604020202020204" pitchFamily="34" charset="0"/>
              </a:rPr>
              <a:t>presentations</a:t>
            </a:r>
            <a:r>
              <a:rPr lang="fr-CH" dirty="0">
                <a:latin typeface="Arial" panose="020B0604020202020204" pitchFamily="34" charset="0"/>
                <a:cs typeface="Arial" panose="020B0604020202020204" pitchFamily="34" charset="0"/>
              </a:rPr>
              <a:t> Groups C &amp; D</a:t>
            </a:r>
          </a:p>
          <a:p>
            <a:endParaRPr lang="fr-CH" dirty="0">
              <a:latin typeface="Arial" panose="020B0604020202020204" pitchFamily="34" charset="0"/>
              <a:cs typeface="Arial" panose="020B0604020202020204" pitchFamily="34" charset="0"/>
            </a:endParaRPr>
          </a:p>
          <a:p>
            <a:r>
              <a:rPr lang="fr-CH" b="1" dirty="0">
                <a:highlight>
                  <a:srgbClr val="FFFF00"/>
                </a:highlight>
                <a:latin typeface="Arial" panose="020B0604020202020204" pitchFamily="34" charset="0"/>
                <a:cs typeface="Arial" panose="020B0604020202020204" pitchFamily="34" charset="0"/>
              </a:rPr>
              <a:t>15.12.2025:</a:t>
            </a:r>
            <a:r>
              <a:rPr lang="fr-CH" b="1" dirty="0">
                <a:latin typeface="Arial" panose="020B0604020202020204" pitchFamily="34" charset="0"/>
                <a:cs typeface="Arial" panose="020B0604020202020204" pitchFamily="34" charset="0"/>
              </a:rPr>
              <a:t> </a:t>
            </a:r>
            <a:r>
              <a:rPr lang="fr-CH" dirty="0" err="1">
                <a:latin typeface="Arial" panose="020B0604020202020204" pitchFamily="34" charset="0"/>
                <a:cs typeface="Arial" panose="020B0604020202020204" pitchFamily="34" charset="0"/>
              </a:rPr>
              <a:t>submit</a:t>
            </a:r>
            <a:r>
              <a:rPr lang="fr-CH" dirty="0">
                <a:latin typeface="Arial" panose="020B0604020202020204" pitchFamily="34" charset="0"/>
                <a:cs typeface="Arial" panose="020B0604020202020204" pitchFamily="34" charset="0"/>
              </a:rPr>
              <a:t> reports</a:t>
            </a:r>
          </a:p>
          <a:p>
            <a:endParaRPr lang="fr-CH" dirty="0">
              <a:latin typeface="Arial" panose="020B0604020202020204" pitchFamily="34" charset="0"/>
              <a:cs typeface="Arial" panose="020B0604020202020204" pitchFamily="34" charset="0"/>
            </a:endParaRPr>
          </a:p>
          <a:p>
            <a:r>
              <a:rPr lang="fr-CH" b="1" dirty="0">
                <a:highlight>
                  <a:srgbClr val="FFFF00"/>
                </a:highlight>
                <a:latin typeface="Arial" panose="020B0604020202020204" pitchFamily="34" charset="0"/>
                <a:cs typeface="Arial" panose="020B0604020202020204" pitchFamily="34" charset="0"/>
              </a:rPr>
              <a:t>16.12.2025:</a:t>
            </a:r>
            <a:r>
              <a:rPr lang="fr-CH" b="1" dirty="0">
                <a:latin typeface="Arial" panose="020B0604020202020204" pitchFamily="34" charset="0"/>
                <a:cs typeface="Arial" panose="020B0604020202020204" pitchFamily="34" charset="0"/>
              </a:rPr>
              <a:t> </a:t>
            </a:r>
            <a:r>
              <a:rPr lang="fr-CH" dirty="0" err="1">
                <a:latin typeface="Arial" panose="020B0604020202020204" pitchFamily="34" charset="0"/>
                <a:cs typeface="Arial" panose="020B0604020202020204" pitchFamily="34" charset="0"/>
              </a:rPr>
              <a:t>individual</a:t>
            </a:r>
            <a:r>
              <a:rPr lang="fr-CH" dirty="0">
                <a:latin typeface="Arial" panose="020B0604020202020204" pitchFamily="34" charset="0"/>
                <a:cs typeface="Arial" panose="020B0604020202020204" pitchFamily="34" charset="0"/>
              </a:rPr>
              <a:t> Q&amp;A</a:t>
            </a:r>
            <a:endParaRPr lang="en-US"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29EA02F-E35E-4E8C-9FA5-7020A2D8D8E7}"/>
              </a:ext>
            </a:extLst>
          </p:cNvPr>
          <p:cNvSpPr txBox="1"/>
          <p:nvPr/>
        </p:nvSpPr>
        <p:spPr>
          <a:xfrm>
            <a:off x="1839048" y="3638919"/>
            <a:ext cx="3510785" cy="2308324"/>
          </a:xfrm>
          <a:prstGeom prst="rect">
            <a:avLst/>
          </a:prstGeom>
          <a:solidFill>
            <a:srgbClr val="FFFF00">
              <a:alpha val="10196"/>
            </a:srgbClr>
          </a:solidFill>
          <a:ln>
            <a:solidFill>
              <a:schemeClr val="tx1"/>
            </a:solidFill>
          </a:ln>
        </p:spPr>
        <p:txBody>
          <a:bodyPr wrap="square" rtlCol="0">
            <a:spAutoFit/>
          </a:bodyPr>
          <a:lstStyle/>
          <a:p>
            <a:pPr algn="ctr"/>
            <a:endParaRPr lang="en-US" b="1"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Final report: 8 – 10 pages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   -  </a:t>
            </a:r>
            <a:r>
              <a:rPr lang="en-US" dirty="0">
                <a:latin typeface="Arial" panose="020B0604020202020204" pitchFamily="34" charset="0"/>
                <a:cs typeface="Arial" panose="020B0604020202020204" pitchFamily="34" charset="0"/>
              </a:rPr>
              <a:t>introduction</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   -  </a:t>
            </a:r>
            <a:r>
              <a:rPr lang="en-US" dirty="0">
                <a:latin typeface="Arial" panose="020B0604020202020204" pitchFamily="34" charset="0"/>
                <a:cs typeface="Arial" panose="020B0604020202020204" pitchFamily="34" charset="0"/>
              </a:rPr>
              <a:t>explain your design</a:t>
            </a:r>
          </a:p>
          <a:p>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  </a:t>
            </a:r>
            <a:r>
              <a:rPr lang="en-US" dirty="0">
                <a:latin typeface="Arial" panose="020B0604020202020204" pitchFamily="34" charset="0"/>
                <a:cs typeface="Arial" panose="020B0604020202020204" pitchFamily="34" charset="0"/>
              </a:rPr>
              <a:t>construction steps</a:t>
            </a:r>
          </a:p>
          <a:p>
            <a:r>
              <a:rPr lang="en-US" b="1" dirty="0">
                <a:latin typeface="Arial" panose="020B0604020202020204" pitchFamily="34" charset="0"/>
                <a:cs typeface="Arial" panose="020B0604020202020204" pitchFamily="34" charset="0"/>
              </a:rPr>
              <a:t>   -  </a:t>
            </a:r>
            <a:r>
              <a:rPr lang="en-US" dirty="0">
                <a:latin typeface="Arial" panose="020B0604020202020204" pitchFamily="34" charset="0"/>
                <a:cs typeface="Arial" panose="020B0604020202020204" pitchFamily="34" charset="0"/>
              </a:rPr>
              <a:t>experimental analysis</a:t>
            </a:r>
            <a:endParaRPr lang="en-US"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1011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26E123-A151-4C6B-94FF-731AA6832853}"/>
              </a:ext>
            </a:extLst>
          </p:cNvPr>
          <p:cNvSpPr txBox="1"/>
          <p:nvPr/>
        </p:nvSpPr>
        <p:spPr>
          <a:xfrm>
            <a:off x="421574" y="421574"/>
            <a:ext cx="4275117"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Your practical task</a:t>
            </a:r>
          </a:p>
        </p:txBody>
      </p:sp>
      <p:sp>
        <p:nvSpPr>
          <p:cNvPr id="35" name="TextBox 34">
            <a:extLst>
              <a:ext uri="{FF2B5EF4-FFF2-40B4-BE49-F238E27FC236}">
                <a16:creationId xmlns:a16="http://schemas.microsoft.com/office/drawing/2014/main" id="{5B8D9547-E827-4520-8420-4520A362FFAB}"/>
              </a:ext>
            </a:extLst>
          </p:cNvPr>
          <p:cNvSpPr txBox="1"/>
          <p:nvPr/>
        </p:nvSpPr>
        <p:spPr>
          <a:xfrm>
            <a:off x="421574" y="1203399"/>
            <a:ext cx="10919716"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Uncharacterized sample</a:t>
            </a:r>
          </a:p>
        </p:txBody>
      </p:sp>
      <p:sp>
        <p:nvSpPr>
          <p:cNvPr id="3" name="Slide Number Placeholder 2">
            <a:extLst>
              <a:ext uri="{FF2B5EF4-FFF2-40B4-BE49-F238E27FC236}">
                <a16:creationId xmlns:a16="http://schemas.microsoft.com/office/drawing/2014/main" id="{61C23917-5004-4DAF-997C-E615829A10AE}"/>
              </a:ext>
            </a:extLst>
          </p:cNvPr>
          <p:cNvSpPr>
            <a:spLocks noGrp="1"/>
          </p:cNvSpPr>
          <p:nvPr>
            <p:ph type="sldNum" sz="quarter" idx="12"/>
          </p:nvPr>
        </p:nvSpPr>
        <p:spPr/>
        <p:txBody>
          <a:bodyPr/>
          <a:lstStyle/>
          <a:p>
            <a:fld id="{AD4A6CC0-4EFD-4D6F-B9F8-39B6B3B7B408}" type="slidenum">
              <a:rPr lang="fr-CH" smtClean="0"/>
              <a:t>4</a:t>
            </a:fld>
            <a:endParaRPr lang="fr-CH" dirty="0"/>
          </a:p>
        </p:txBody>
      </p:sp>
      <p:pic>
        <p:nvPicPr>
          <p:cNvPr id="21" name="Picture 20">
            <a:extLst>
              <a:ext uri="{FF2B5EF4-FFF2-40B4-BE49-F238E27FC236}">
                <a16:creationId xmlns:a16="http://schemas.microsoft.com/office/drawing/2014/main" id="{B699EBCA-E1B3-4995-9C25-15421BACC4A6}"/>
              </a:ext>
            </a:extLst>
          </p:cNvPr>
          <p:cNvPicPr>
            <a:picLocks noChangeAspect="1"/>
          </p:cNvPicPr>
          <p:nvPr/>
        </p:nvPicPr>
        <p:blipFill rotWithShape="1">
          <a:blip r:embed="rId2">
            <a:extLst>
              <a:ext uri="{28A0092B-C50C-407E-A947-70E740481C1C}">
                <a14:useLocalDpi xmlns:a14="http://schemas.microsoft.com/office/drawing/2010/main" val="0"/>
              </a:ext>
            </a:extLst>
          </a:blip>
          <a:srcRect l="19554" t="13452" r="28787" b="63501"/>
          <a:stretch/>
        </p:blipFill>
        <p:spPr>
          <a:xfrm>
            <a:off x="5468778" y="2170055"/>
            <a:ext cx="3200400" cy="999422"/>
          </a:xfrm>
          <a:prstGeom prst="rect">
            <a:avLst/>
          </a:prstGeom>
        </p:spPr>
      </p:pic>
      <p:sp>
        <p:nvSpPr>
          <p:cNvPr id="23" name="TextBox 22">
            <a:extLst>
              <a:ext uri="{FF2B5EF4-FFF2-40B4-BE49-F238E27FC236}">
                <a16:creationId xmlns:a16="http://schemas.microsoft.com/office/drawing/2014/main" id="{94673C93-B360-4FE2-A7EE-D3664971BE33}"/>
              </a:ext>
            </a:extLst>
          </p:cNvPr>
          <p:cNvSpPr txBox="1"/>
          <p:nvPr/>
        </p:nvSpPr>
        <p:spPr>
          <a:xfrm>
            <a:off x="475203" y="3429000"/>
            <a:ext cx="10919716" cy="1668405"/>
          </a:xfrm>
          <a:prstGeom prst="rect">
            <a:avLst/>
          </a:prstGeom>
          <a:noFill/>
        </p:spPr>
        <p:txBody>
          <a:bodyPr wrap="square" rtlCol="0">
            <a:spAutoFit/>
          </a:bodyPr>
          <a:lstStyle/>
          <a:p>
            <a:pPr>
              <a:lnSpc>
                <a:spcPct val="200000"/>
              </a:lnSpc>
            </a:pPr>
            <a:r>
              <a:rPr lang="en-US" dirty="0">
                <a:latin typeface="Arial" panose="020B0604020202020204" pitchFamily="34" charset="0"/>
                <a:cs typeface="Arial" panose="020B0604020202020204" pitchFamily="34" charset="0"/>
              </a:rPr>
              <a:t>Target: </a:t>
            </a:r>
            <a:r>
              <a:rPr lang="en-US" b="1" dirty="0">
                <a:latin typeface="Arial" panose="020B0604020202020204" pitchFamily="34" charset="0"/>
                <a:cs typeface="Arial" panose="020B0604020202020204" pitchFamily="34" charset="0"/>
              </a:rPr>
              <a:t>Substrate</a:t>
            </a:r>
            <a:endParaRPr lang="en-US" dirty="0">
              <a:latin typeface="Arial" panose="020B0604020202020204" pitchFamily="34" charset="0"/>
              <a:cs typeface="Arial" panose="020B0604020202020204" pitchFamily="34" charset="0"/>
            </a:endParaRPr>
          </a:p>
          <a:p>
            <a:pPr>
              <a:lnSpc>
                <a:spcPct val="200000"/>
              </a:lnSpc>
            </a:pPr>
            <a:r>
              <a:rPr lang="en-US" dirty="0">
                <a:latin typeface="Arial" panose="020B0604020202020204" pitchFamily="34" charset="0"/>
                <a:cs typeface="Arial" panose="020B0604020202020204" pitchFamily="34" charset="0"/>
              </a:rPr>
              <a:t>Value: </a:t>
            </a:r>
            <a:r>
              <a:rPr lang="en-US" b="1" dirty="0">
                <a:latin typeface="Arial" panose="020B0604020202020204" pitchFamily="34" charset="0"/>
                <a:cs typeface="Arial" panose="020B0604020202020204" pitchFamily="34" charset="0"/>
              </a:rPr>
              <a:t>Concentration</a:t>
            </a:r>
          </a:p>
          <a:p>
            <a:pPr>
              <a:lnSpc>
                <a:spcPct val="200000"/>
              </a:lnSpc>
            </a:pPr>
            <a:r>
              <a:rPr lang="en-US" b="1" u="sng" dirty="0">
                <a:latin typeface="Arial" panose="020B0604020202020204" pitchFamily="34" charset="0"/>
                <a:cs typeface="Arial" panose="020B0604020202020204" pitchFamily="34" charset="0"/>
              </a:rPr>
              <a:t>How…? </a:t>
            </a:r>
            <a:r>
              <a:rPr lang="en-US" b="1" u="sng" dirty="0" err="1">
                <a:latin typeface="Arial" panose="020B0604020202020204" pitchFamily="34" charset="0"/>
                <a:cs typeface="Arial" panose="020B0604020202020204" pitchFamily="34" charset="0"/>
              </a:rPr>
              <a:t>Bioinstrument</a:t>
            </a:r>
            <a:r>
              <a:rPr lang="en-US" b="1" u="sng" dirty="0">
                <a:latin typeface="Arial" panose="020B0604020202020204" pitchFamily="34" charset="0"/>
                <a:cs typeface="Arial" panose="020B0604020202020204" pitchFamily="34" charset="0"/>
              </a:rPr>
              <a:t>!</a:t>
            </a:r>
            <a:endParaRPr lang="en-US" u="sng"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0BD9920F-CDD8-429F-9805-EB094EECEB4C}"/>
              </a:ext>
            </a:extLst>
          </p:cNvPr>
          <p:cNvPicPr>
            <a:picLocks noChangeAspect="1"/>
          </p:cNvPicPr>
          <p:nvPr/>
        </p:nvPicPr>
        <p:blipFill rotWithShape="1">
          <a:blip r:embed="rId3">
            <a:extLst>
              <a:ext uri="{28A0092B-C50C-407E-A947-70E740481C1C}">
                <a14:useLocalDpi xmlns:a14="http://schemas.microsoft.com/office/drawing/2010/main" val="0"/>
              </a:ext>
            </a:extLst>
          </a:blip>
          <a:srcRect l="10606" t="39927" r="77057" b="37059"/>
          <a:stretch/>
        </p:blipFill>
        <p:spPr>
          <a:xfrm>
            <a:off x="1661327" y="1954446"/>
            <a:ext cx="911470" cy="1190127"/>
          </a:xfrm>
          <a:prstGeom prst="rect">
            <a:avLst/>
          </a:prstGeom>
        </p:spPr>
      </p:pic>
      <p:pic>
        <p:nvPicPr>
          <p:cNvPr id="24" name="Picture 23">
            <a:extLst>
              <a:ext uri="{FF2B5EF4-FFF2-40B4-BE49-F238E27FC236}">
                <a16:creationId xmlns:a16="http://schemas.microsoft.com/office/drawing/2014/main" id="{F2DFE5F1-F501-498E-B536-5939F06B4C95}"/>
              </a:ext>
            </a:extLst>
          </p:cNvPr>
          <p:cNvPicPr>
            <a:picLocks noChangeAspect="1"/>
          </p:cNvPicPr>
          <p:nvPr/>
        </p:nvPicPr>
        <p:blipFill rotWithShape="1">
          <a:blip r:embed="rId4">
            <a:extLst>
              <a:ext uri="{28A0092B-C50C-407E-A947-70E740481C1C}">
                <a14:useLocalDpi xmlns:a14="http://schemas.microsoft.com/office/drawing/2010/main" val="0"/>
              </a:ext>
            </a:extLst>
          </a:blip>
          <a:srcRect l="77937" t="21818" r="8929" b="55931"/>
          <a:stretch/>
        </p:blipFill>
        <p:spPr>
          <a:xfrm>
            <a:off x="3679133" y="4774998"/>
            <a:ext cx="772459" cy="859403"/>
          </a:xfrm>
          <a:prstGeom prst="rect">
            <a:avLst/>
          </a:prstGeom>
        </p:spPr>
      </p:pic>
      <p:sp>
        <p:nvSpPr>
          <p:cNvPr id="25" name="Rectangle 24">
            <a:extLst>
              <a:ext uri="{FF2B5EF4-FFF2-40B4-BE49-F238E27FC236}">
                <a16:creationId xmlns:a16="http://schemas.microsoft.com/office/drawing/2014/main" id="{E1197F34-1FB0-47C5-8781-C8CB2527F2AA}"/>
              </a:ext>
            </a:extLst>
          </p:cNvPr>
          <p:cNvSpPr/>
          <p:nvPr/>
        </p:nvSpPr>
        <p:spPr>
          <a:xfrm>
            <a:off x="4886696" y="4725270"/>
            <a:ext cx="4992197" cy="36512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6" name="TextBox 25">
            <a:extLst>
              <a:ext uri="{FF2B5EF4-FFF2-40B4-BE49-F238E27FC236}">
                <a16:creationId xmlns:a16="http://schemas.microsoft.com/office/drawing/2014/main" id="{F6C4D07B-973D-4110-A511-4E73FBD78CF2}"/>
              </a:ext>
            </a:extLst>
          </p:cNvPr>
          <p:cNvSpPr txBox="1"/>
          <p:nvPr/>
        </p:nvSpPr>
        <p:spPr>
          <a:xfrm>
            <a:off x="4984445" y="4728073"/>
            <a:ext cx="4715255" cy="369332"/>
          </a:xfrm>
          <a:prstGeom prst="rect">
            <a:avLst/>
          </a:prstGeom>
          <a:noFill/>
        </p:spPr>
        <p:txBody>
          <a:bodyPr wrap="square" rtlCol="0">
            <a:spAutoFit/>
          </a:bodyPr>
          <a:lstStyle/>
          <a:p>
            <a:pPr algn="ctr"/>
            <a:r>
              <a:rPr lang="en-US" b="1" i="1" dirty="0">
                <a:latin typeface="Arial" panose="020B0604020202020204" pitchFamily="34" charset="0"/>
                <a:cs typeface="Arial" panose="020B0604020202020204" pitchFamily="34" charset="0"/>
              </a:rPr>
              <a:t>‘What can you measure with your setup?’</a:t>
            </a:r>
          </a:p>
        </p:txBody>
      </p:sp>
      <p:sp>
        <p:nvSpPr>
          <p:cNvPr id="27" name="Rectangle 26">
            <a:extLst>
              <a:ext uri="{FF2B5EF4-FFF2-40B4-BE49-F238E27FC236}">
                <a16:creationId xmlns:a16="http://schemas.microsoft.com/office/drawing/2014/main" id="{B9355BC4-884C-493E-84BC-9C87BCDD5F06}"/>
              </a:ext>
            </a:extLst>
          </p:cNvPr>
          <p:cNvSpPr/>
          <p:nvPr/>
        </p:nvSpPr>
        <p:spPr>
          <a:xfrm>
            <a:off x="4886696" y="5311993"/>
            <a:ext cx="4992197" cy="36512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8" name="TextBox 27">
            <a:extLst>
              <a:ext uri="{FF2B5EF4-FFF2-40B4-BE49-F238E27FC236}">
                <a16:creationId xmlns:a16="http://schemas.microsoft.com/office/drawing/2014/main" id="{CAEF3307-56B7-4CCB-B088-9717B76AB37A}"/>
              </a:ext>
            </a:extLst>
          </p:cNvPr>
          <p:cNvSpPr txBox="1"/>
          <p:nvPr/>
        </p:nvSpPr>
        <p:spPr>
          <a:xfrm>
            <a:off x="4984445" y="5314796"/>
            <a:ext cx="4715255" cy="369332"/>
          </a:xfrm>
          <a:prstGeom prst="rect">
            <a:avLst/>
          </a:prstGeom>
          <a:noFill/>
        </p:spPr>
        <p:txBody>
          <a:bodyPr wrap="square" rtlCol="0">
            <a:spAutoFit/>
          </a:bodyPr>
          <a:lstStyle/>
          <a:p>
            <a:pPr algn="ctr"/>
            <a:r>
              <a:rPr lang="en-US" b="1" i="1" dirty="0">
                <a:latin typeface="Arial" panose="020B0604020202020204" pitchFamily="34" charset="0"/>
                <a:cs typeface="Arial" panose="020B0604020202020204" pitchFamily="34" charset="0"/>
              </a:rPr>
              <a:t>‘What kind of values do you get?’</a:t>
            </a:r>
          </a:p>
        </p:txBody>
      </p:sp>
    </p:spTree>
    <p:extLst>
      <p:ext uri="{BB962C8B-B14F-4D97-AF65-F5344CB8AC3E}">
        <p14:creationId xmlns:p14="http://schemas.microsoft.com/office/powerpoint/2010/main" val="33433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animBg="1"/>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26E123-A151-4C6B-94FF-731AA6832853}"/>
              </a:ext>
            </a:extLst>
          </p:cNvPr>
          <p:cNvSpPr txBox="1"/>
          <p:nvPr/>
        </p:nvSpPr>
        <p:spPr>
          <a:xfrm>
            <a:off x="421574" y="421574"/>
            <a:ext cx="4275117"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What are enzymes?</a:t>
            </a:r>
          </a:p>
        </p:txBody>
      </p:sp>
      <p:sp>
        <p:nvSpPr>
          <p:cNvPr id="4" name="Slide Number Placeholder 3">
            <a:extLst>
              <a:ext uri="{FF2B5EF4-FFF2-40B4-BE49-F238E27FC236}">
                <a16:creationId xmlns:a16="http://schemas.microsoft.com/office/drawing/2014/main" id="{5AAE1FE2-6B7C-495A-992A-84EA4E32BAC5}"/>
              </a:ext>
            </a:extLst>
          </p:cNvPr>
          <p:cNvSpPr>
            <a:spLocks noGrp="1"/>
          </p:cNvSpPr>
          <p:nvPr>
            <p:ph type="sldNum" sz="quarter" idx="12"/>
          </p:nvPr>
        </p:nvSpPr>
        <p:spPr/>
        <p:txBody>
          <a:bodyPr/>
          <a:lstStyle/>
          <a:p>
            <a:fld id="{AD4A6CC0-4EFD-4D6F-B9F8-39B6B3B7B408}" type="slidenum">
              <a:rPr lang="fr-CH" smtClean="0"/>
              <a:t>5</a:t>
            </a:fld>
            <a:endParaRPr lang="fr-CH" dirty="0"/>
          </a:p>
        </p:txBody>
      </p:sp>
      <p:pic>
        <p:nvPicPr>
          <p:cNvPr id="8" name="Picture 7">
            <a:extLst>
              <a:ext uri="{FF2B5EF4-FFF2-40B4-BE49-F238E27FC236}">
                <a16:creationId xmlns:a16="http://schemas.microsoft.com/office/drawing/2014/main" id="{5920981E-7081-4FB3-AADC-86E1DD189037}"/>
              </a:ext>
            </a:extLst>
          </p:cNvPr>
          <p:cNvPicPr>
            <a:picLocks noChangeAspect="1"/>
          </p:cNvPicPr>
          <p:nvPr/>
        </p:nvPicPr>
        <p:blipFill>
          <a:blip r:embed="rId3"/>
          <a:stretch>
            <a:fillRect/>
          </a:stretch>
        </p:blipFill>
        <p:spPr>
          <a:xfrm>
            <a:off x="3951275" y="4360060"/>
            <a:ext cx="1628506" cy="1422686"/>
          </a:xfrm>
          <a:prstGeom prst="rect">
            <a:avLst/>
          </a:prstGeom>
        </p:spPr>
      </p:pic>
      <p:pic>
        <p:nvPicPr>
          <p:cNvPr id="22" name="Picture 21">
            <a:extLst>
              <a:ext uri="{FF2B5EF4-FFF2-40B4-BE49-F238E27FC236}">
                <a16:creationId xmlns:a16="http://schemas.microsoft.com/office/drawing/2014/main" id="{5F919167-BC4E-4D6E-A0E6-2E54012D020B}"/>
              </a:ext>
            </a:extLst>
          </p:cNvPr>
          <p:cNvPicPr>
            <a:picLocks noChangeAspect="1"/>
          </p:cNvPicPr>
          <p:nvPr/>
        </p:nvPicPr>
        <p:blipFill>
          <a:blip r:embed="rId4"/>
          <a:stretch>
            <a:fillRect/>
          </a:stretch>
        </p:blipFill>
        <p:spPr>
          <a:xfrm>
            <a:off x="8770670" y="2091305"/>
            <a:ext cx="2962260" cy="1622527"/>
          </a:xfrm>
          <a:prstGeom prst="rect">
            <a:avLst/>
          </a:prstGeom>
        </p:spPr>
      </p:pic>
      <p:pic>
        <p:nvPicPr>
          <p:cNvPr id="24" name="Picture 23">
            <a:extLst>
              <a:ext uri="{FF2B5EF4-FFF2-40B4-BE49-F238E27FC236}">
                <a16:creationId xmlns:a16="http://schemas.microsoft.com/office/drawing/2014/main" id="{5B835B9A-F165-4633-BCE7-FBA40C96F2BC}"/>
              </a:ext>
            </a:extLst>
          </p:cNvPr>
          <p:cNvPicPr>
            <a:picLocks noChangeAspect="1"/>
          </p:cNvPicPr>
          <p:nvPr/>
        </p:nvPicPr>
        <p:blipFill>
          <a:blip r:embed="rId5"/>
          <a:stretch>
            <a:fillRect/>
          </a:stretch>
        </p:blipFill>
        <p:spPr>
          <a:xfrm>
            <a:off x="5663603" y="1978442"/>
            <a:ext cx="2523549" cy="1850977"/>
          </a:xfrm>
          <a:prstGeom prst="rect">
            <a:avLst/>
          </a:prstGeom>
        </p:spPr>
      </p:pic>
      <p:pic>
        <p:nvPicPr>
          <p:cNvPr id="27" name="Picture 26">
            <a:extLst>
              <a:ext uri="{FF2B5EF4-FFF2-40B4-BE49-F238E27FC236}">
                <a16:creationId xmlns:a16="http://schemas.microsoft.com/office/drawing/2014/main" id="{60BAD825-BCA9-4522-9852-A212DE39D3D4}"/>
              </a:ext>
            </a:extLst>
          </p:cNvPr>
          <p:cNvPicPr>
            <a:picLocks noChangeAspect="1"/>
          </p:cNvPicPr>
          <p:nvPr/>
        </p:nvPicPr>
        <p:blipFill>
          <a:blip r:embed="rId6"/>
          <a:stretch>
            <a:fillRect/>
          </a:stretch>
        </p:blipFill>
        <p:spPr>
          <a:xfrm>
            <a:off x="814358" y="1988426"/>
            <a:ext cx="1803535" cy="1974396"/>
          </a:xfrm>
          <a:prstGeom prst="rect">
            <a:avLst/>
          </a:prstGeom>
        </p:spPr>
      </p:pic>
      <p:sp>
        <p:nvSpPr>
          <p:cNvPr id="28" name="Rectangle 27">
            <a:extLst>
              <a:ext uri="{FF2B5EF4-FFF2-40B4-BE49-F238E27FC236}">
                <a16:creationId xmlns:a16="http://schemas.microsoft.com/office/drawing/2014/main" id="{C9408FC8-AA45-46B4-892B-F2DDB3E86731}"/>
              </a:ext>
            </a:extLst>
          </p:cNvPr>
          <p:cNvSpPr/>
          <p:nvPr/>
        </p:nvSpPr>
        <p:spPr>
          <a:xfrm>
            <a:off x="8770670" y="2116037"/>
            <a:ext cx="331838" cy="282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9" name="TextBox 28">
            <a:extLst>
              <a:ext uri="{FF2B5EF4-FFF2-40B4-BE49-F238E27FC236}">
                <a16:creationId xmlns:a16="http://schemas.microsoft.com/office/drawing/2014/main" id="{8034C28E-E456-4FEB-BFCB-D42803B883D9}"/>
              </a:ext>
            </a:extLst>
          </p:cNvPr>
          <p:cNvSpPr txBox="1"/>
          <p:nvPr/>
        </p:nvSpPr>
        <p:spPr>
          <a:xfrm>
            <a:off x="1056984" y="1283068"/>
            <a:ext cx="968721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Sugars		     Amino acids		          Nucleotides	         Fatty acids</a:t>
            </a:r>
          </a:p>
        </p:txBody>
      </p:sp>
      <p:pic>
        <p:nvPicPr>
          <p:cNvPr id="31" name="Picture 30">
            <a:extLst>
              <a:ext uri="{FF2B5EF4-FFF2-40B4-BE49-F238E27FC236}">
                <a16:creationId xmlns:a16="http://schemas.microsoft.com/office/drawing/2014/main" id="{91C76033-57B8-4230-8CE1-F9AD0A3B8FA3}"/>
              </a:ext>
            </a:extLst>
          </p:cNvPr>
          <p:cNvPicPr>
            <a:picLocks noChangeAspect="1"/>
          </p:cNvPicPr>
          <p:nvPr/>
        </p:nvPicPr>
        <p:blipFill>
          <a:blip r:embed="rId7"/>
          <a:stretch>
            <a:fillRect/>
          </a:stretch>
        </p:blipFill>
        <p:spPr>
          <a:xfrm>
            <a:off x="3033181" y="2193906"/>
            <a:ext cx="1931450" cy="1417323"/>
          </a:xfrm>
          <a:prstGeom prst="rect">
            <a:avLst/>
          </a:prstGeom>
        </p:spPr>
      </p:pic>
      <p:sp>
        <p:nvSpPr>
          <p:cNvPr id="32" name="TextBox 31">
            <a:extLst>
              <a:ext uri="{FF2B5EF4-FFF2-40B4-BE49-F238E27FC236}">
                <a16:creationId xmlns:a16="http://schemas.microsoft.com/office/drawing/2014/main" id="{C8BC5579-6FD7-446B-95FC-0700276F230A}"/>
              </a:ext>
            </a:extLst>
          </p:cNvPr>
          <p:cNvSpPr txBox="1"/>
          <p:nvPr/>
        </p:nvSpPr>
        <p:spPr>
          <a:xfrm>
            <a:off x="4208197" y="5782746"/>
            <a:ext cx="1371584"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Enzymes</a:t>
            </a:r>
          </a:p>
        </p:txBody>
      </p:sp>
      <p:pic>
        <p:nvPicPr>
          <p:cNvPr id="37" name="Picture 36">
            <a:extLst>
              <a:ext uri="{FF2B5EF4-FFF2-40B4-BE49-F238E27FC236}">
                <a16:creationId xmlns:a16="http://schemas.microsoft.com/office/drawing/2014/main" id="{525004C2-6EAD-4ECE-9531-EEBCA63463AF}"/>
              </a:ext>
            </a:extLst>
          </p:cNvPr>
          <p:cNvPicPr>
            <a:picLocks noChangeAspect="1"/>
          </p:cNvPicPr>
          <p:nvPr/>
        </p:nvPicPr>
        <p:blipFill>
          <a:blip r:embed="rId8"/>
          <a:stretch>
            <a:fillRect/>
          </a:stretch>
        </p:blipFill>
        <p:spPr>
          <a:xfrm>
            <a:off x="6101626" y="4116435"/>
            <a:ext cx="622983" cy="1850977"/>
          </a:xfrm>
          <a:prstGeom prst="rect">
            <a:avLst/>
          </a:prstGeom>
        </p:spPr>
      </p:pic>
      <p:sp>
        <p:nvSpPr>
          <p:cNvPr id="38" name="TextBox 37">
            <a:extLst>
              <a:ext uri="{FF2B5EF4-FFF2-40B4-BE49-F238E27FC236}">
                <a16:creationId xmlns:a16="http://schemas.microsoft.com/office/drawing/2014/main" id="{52A6FE66-D01B-4705-A326-15DB923EF214}"/>
              </a:ext>
            </a:extLst>
          </p:cNvPr>
          <p:cNvSpPr txBox="1"/>
          <p:nvPr/>
        </p:nvSpPr>
        <p:spPr>
          <a:xfrm>
            <a:off x="5750690" y="6069762"/>
            <a:ext cx="1985133"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Ribozymes</a:t>
            </a:r>
          </a:p>
        </p:txBody>
      </p:sp>
      <p:sp>
        <p:nvSpPr>
          <p:cNvPr id="39" name="TextBox 38">
            <a:extLst>
              <a:ext uri="{FF2B5EF4-FFF2-40B4-BE49-F238E27FC236}">
                <a16:creationId xmlns:a16="http://schemas.microsoft.com/office/drawing/2014/main" id="{C156864E-BB84-4C28-82E6-9E7743A5CACF}"/>
              </a:ext>
            </a:extLst>
          </p:cNvPr>
          <p:cNvSpPr txBox="1"/>
          <p:nvPr/>
        </p:nvSpPr>
        <p:spPr>
          <a:xfrm>
            <a:off x="238495" y="6388202"/>
            <a:ext cx="2485988"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Ochs, Raymond S., </a:t>
            </a:r>
            <a:r>
              <a:rPr lang="en-US" sz="1000" i="1" dirty="0">
                <a:latin typeface="Arial" panose="020B0604020202020204" pitchFamily="34" charset="0"/>
                <a:cs typeface="Arial" panose="020B0604020202020204" pitchFamily="34" charset="0"/>
              </a:rPr>
              <a:t>Biochemistry</a:t>
            </a:r>
            <a:r>
              <a:rPr lang="en-US" sz="1000" dirty="0">
                <a:latin typeface="Arial" panose="020B0604020202020204" pitchFamily="34" charset="0"/>
                <a:cs typeface="Arial" panose="020B0604020202020204" pitchFamily="34" charset="0"/>
              </a:rPr>
              <a:t>, 2022</a:t>
            </a:r>
          </a:p>
        </p:txBody>
      </p:sp>
    </p:spTree>
    <p:extLst>
      <p:ext uri="{BB962C8B-B14F-4D97-AF65-F5344CB8AC3E}">
        <p14:creationId xmlns:p14="http://schemas.microsoft.com/office/powerpoint/2010/main" val="401269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26E123-A151-4C6B-94FF-731AA6832853}"/>
              </a:ext>
            </a:extLst>
          </p:cNvPr>
          <p:cNvSpPr txBox="1"/>
          <p:nvPr/>
        </p:nvSpPr>
        <p:spPr>
          <a:xfrm>
            <a:off x="421574" y="421574"/>
            <a:ext cx="4275117"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What are enzymes?</a:t>
            </a:r>
          </a:p>
        </p:txBody>
      </p:sp>
      <p:sp>
        <p:nvSpPr>
          <p:cNvPr id="20" name="TextBox 19">
            <a:extLst>
              <a:ext uri="{FF2B5EF4-FFF2-40B4-BE49-F238E27FC236}">
                <a16:creationId xmlns:a16="http://schemas.microsoft.com/office/drawing/2014/main" id="{DB597ADB-E4D5-4733-BCDE-87F2CECE835B}"/>
              </a:ext>
            </a:extLst>
          </p:cNvPr>
          <p:cNvSpPr txBox="1"/>
          <p:nvPr/>
        </p:nvSpPr>
        <p:spPr>
          <a:xfrm>
            <a:off x="1044892" y="1336945"/>
            <a:ext cx="5510150" cy="872034"/>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dirty="0">
                <a:latin typeface="Arial" panose="020B0604020202020204" pitchFamily="34" charset="0"/>
                <a:cs typeface="Arial" panose="020B0604020202020204" pitchFamily="34" charset="0"/>
              </a:rPr>
              <a:t>catalysis occurs in the </a:t>
            </a:r>
            <a:r>
              <a:rPr lang="en-US" u="sng" dirty="0">
                <a:latin typeface="Arial" panose="020B0604020202020204" pitchFamily="34" charset="0"/>
                <a:cs typeface="Arial" panose="020B0604020202020204" pitchFamily="34" charset="0"/>
              </a:rPr>
              <a:t>active site</a:t>
            </a:r>
          </a:p>
          <a:p>
            <a:pPr marL="285750" indent="-285750">
              <a:lnSpc>
                <a:spcPct val="150000"/>
              </a:lnSpc>
              <a:buFont typeface="Wingdings" panose="05000000000000000000" pitchFamily="2" charset="2"/>
              <a:buChar char="§"/>
            </a:pPr>
            <a:r>
              <a:rPr lang="en-US" dirty="0">
                <a:latin typeface="Arial" panose="020B0604020202020204" pitchFamily="34" charset="0"/>
                <a:cs typeface="Arial" panose="020B0604020202020204" pitchFamily="34" charset="0"/>
              </a:rPr>
              <a:t>enzymes act </a:t>
            </a:r>
            <a:r>
              <a:rPr lang="en-US" u="sng" dirty="0">
                <a:latin typeface="Arial" panose="020B0604020202020204" pitchFamily="34" charset="0"/>
                <a:cs typeface="Arial" panose="020B0604020202020204" pitchFamily="34" charset="0"/>
              </a:rPr>
              <a:t>specifically</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AAE1FE2-6B7C-495A-992A-84EA4E32BAC5}"/>
              </a:ext>
            </a:extLst>
          </p:cNvPr>
          <p:cNvSpPr>
            <a:spLocks noGrp="1"/>
          </p:cNvSpPr>
          <p:nvPr>
            <p:ph type="sldNum" sz="quarter" idx="12"/>
          </p:nvPr>
        </p:nvSpPr>
        <p:spPr/>
        <p:txBody>
          <a:bodyPr/>
          <a:lstStyle/>
          <a:p>
            <a:fld id="{AD4A6CC0-4EFD-4D6F-B9F8-39B6B3B7B408}" type="slidenum">
              <a:rPr lang="fr-CH" smtClean="0"/>
              <a:t>6</a:t>
            </a:fld>
            <a:endParaRPr lang="fr-CH" dirty="0"/>
          </a:p>
        </p:txBody>
      </p:sp>
      <p:pic>
        <p:nvPicPr>
          <p:cNvPr id="8" name="Picture 7">
            <a:extLst>
              <a:ext uri="{FF2B5EF4-FFF2-40B4-BE49-F238E27FC236}">
                <a16:creationId xmlns:a16="http://schemas.microsoft.com/office/drawing/2014/main" id="{8ADE3A42-6215-4966-960A-34F0DA9FEA35}"/>
              </a:ext>
            </a:extLst>
          </p:cNvPr>
          <p:cNvPicPr>
            <a:picLocks noChangeAspect="1"/>
          </p:cNvPicPr>
          <p:nvPr/>
        </p:nvPicPr>
        <p:blipFill>
          <a:blip r:embed="rId3"/>
          <a:stretch>
            <a:fillRect/>
          </a:stretch>
        </p:blipFill>
        <p:spPr>
          <a:xfrm>
            <a:off x="1143462" y="2502476"/>
            <a:ext cx="3500606" cy="1504593"/>
          </a:xfrm>
          <a:prstGeom prst="rect">
            <a:avLst/>
          </a:prstGeom>
        </p:spPr>
      </p:pic>
      <p:sp>
        <p:nvSpPr>
          <p:cNvPr id="21" name="TextBox 20">
            <a:extLst>
              <a:ext uri="{FF2B5EF4-FFF2-40B4-BE49-F238E27FC236}">
                <a16:creationId xmlns:a16="http://schemas.microsoft.com/office/drawing/2014/main" id="{17E56820-F6BB-480C-B44F-33B10A7F7563}"/>
              </a:ext>
            </a:extLst>
          </p:cNvPr>
          <p:cNvSpPr txBox="1"/>
          <p:nvPr/>
        </p:nvSpPr>
        <p:spPr>
          <a:xfrm>
            <a:off x="1055012" y="4376219"/>
            <a:ext cx="2485988"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Ochs, Raymond S., </a:t>
            </a:r>
            <a:r>
              <a:rPr lang="en-US" sz="1000" i="1" dirty="0">
                <a:latin typeface="Arial" panose="020B0604020202020204" pitchFamily="34" charset="0"/>
                <a:cs typeface="Arial" panose="020B0604020202020204" pitchFamily="34" charset="0"/>
              </a:rPr>
              <a:t>Biochemistry</a:t>
            </a:r>
            <a:r>
              <a:rPr lang="en-US" sz="1000" dirty="0">
                <a:latin typeface="Arial" panose="020B0604020202020204" pitchFamily="34" charset="0"/>
                <a:cs typeface="Arial" panose="020B0604020202020204" pitchFamily="34" charset="0"/>
              </a:rPr>
              <a:t>, 2022</a:t>
            </a:r>
          </a:p>
        </p:txBody>
      </p:sp>
      <p:pic>
        <p:nvPicPr>
          <p:cNvPr id="12" name="Picture 11">
            <a:extLst>
              <a:ext uri="{FF2B5EF4-FFF2-40B4-BE49-F238E27FC236}">
                <a16:creationId xmlns:a16="http://schemas.microsoft.com/office/drawing/2014/main" id="{4590E960-4683-4783-9333-A6DC3373EF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6695" y="1235034"/>
            <a:ext cx="4411574" cy="2828922"/>
          </a:xfrm>
          <a:prstGeom prst="rect">
            <a:avLst/>
          </a:prstGeom>
        </p:spPr>
      </p:pic>
      <p:sp>
        <p:nvSpPr>
          <p:cNvPr id="13" name="TextBox 12">
            <a:extLst>
              <a:ext uri="{FF2B5EF4-FFF2-40B4-BE49-F238E27FC236}">
                <a16:creationId xmlns:a16="http://schemas.microsoft.com/office/drawing/2014/main" id="{663FF04D-764B-4784-B017-879A4429B930}"/>
              </a:ext>
            </a:extLst>
          </p:cNvPr>
          <p:cNvSpPr txBox="1"/>
          <p:nvPr/>
        </p:nvSpPr>
        <p:spPr>
          <a:xfrm>
            <a:off x="8434740" y="3663846"/>
            <a:ext cx="2314204" cy="400110"/>
          </a:xfrm>
          <a:prstGeom prst="rect">
            <a:avLst/>
          </a:prstGeom>
          <a:noFill/>
        </p:spPr>
        <p:txBody>
          <a:bodyPr wrap="square">
            <a:spAutoFit/>
          </a:bodyPr>
          <a:lstStyle/>
          <a:p>
            <a:r>
              <a:rPr lang="fr-CH" sz="1000" dirty="0">
                <a:latin typeface="Arial" panose="020B0604020202020204" pitchFamily="34" charset="0"/>
                <a:cs typeface="Arial" panose="020B0604020202020204" pitchFamily="34" charset="0"/>
              </a:rPr>
              <a:t>https://www.sigmaaldrich.com/CH/de/product/sigma/f2756</a:t>
            </a:r>
          </a:p>
        </p:txBody>
      </p:sp>
      <p:cxnSp>
        <p:nvCxnSpPr>
          <p:cNvPr id="6" name="Straight Connector 5">
            <a:extLst>
              <a:ext uri="{FF2B5EF4-FFF2-40B4-BE49-F238E27FC236}">
                <a16:creationId xmlns:a16="http://schemas.microsoft.com/office/drawing/2014/main" id="{B284EB76-7BB7-4520-B82E-C3938E86AAF6}"/>
              </a:ext>
            </a:extLst>
          </p:cNvPr>
          <p:cNvCxnSpPr>
            <a:cxnSpLocks/>
          </p:cNvCxnSpPr>
          <p:nvPr/>
        </p:nvCxnSpPr>
        <p:spPr>
          <a:xfrm>
            <a:off x="6933210" y="2894779"/>
            <a:ext cx="6135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C3467C-06D1-432D-8D08-80613C5BCBBD}"/>
              </a:ext>
            </a:extLst>
          </p:cNvPr>
          <p:cNvCxnSpPr>
            <a:cxnSpLocks/>
          </p:cNvCxnSpPr>
          <p:nvPr/>
        </p:nvCxnSpPr>
        <p:spPr>
          <a:xfrm>
            <a:off x="9247530" y="2331172"/>
            <a:ext cx="344312" cy="5517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2425612-DFA1-49AD-95E8-FAF7B7003747}"/>
              </a:ext>
            </a:extLst>
          </p:cNvPr>
          <p:cNvPicPr>
            <a:picLocks noChangeAspect="1"/>
          </p:cNvPicPr>
          <p:nvPr/>
        </p:nvPicPr>
        <p:blipFill>
          <a:blip r:embed="rId5"/>
          <a:stretch>
            <a:fillRect/>
          </a:stretch>
        </p:blipFill>
        <p:spPr>
          <a:xfrm>
            <a:off x="6397877" y="4554525"/>
            <a:ext cx="3021809" cy="1363719"/>
          </a:xfrm>
          <a:prstGeom prst="rect">
            <a:avLst/>
          </a:prstGeom>
        </p:spPr>
      </p:pic>
      <p:sp>
        <p:nvSpPr>
          <p:cNvPr id="14" name="TextBox 13">
            <a:extLst>
              <a:ext uri="{FF2B5EF4-FFF2-40B4-BE49-F238E27FC236}">
                <a16:creationId xmlns:a16="http://schemas.microsoft.com/office/drawing/2014/main" id="{C6BC0A40-4F48-478B-B029-CB8C81535D94}"/>
              </a:ext>
            </a:extLst>
          </p:cNvPr>
          <p:cNvSpPr txBox="1"/>
          <p:nvPr/>
        </p:nvSpPr>
        <p:spPr>
          <a:xfrm>
            <a:off x="6379012" y="6110129"/>
            <a:ext cx="2980707" cy="246221"/>
          </a:xfrm>
          <a:prstGeom prst="rect">
            <a:avLst/>
          </a:prstGeom>
          <a:noFill/>
        </p:spPr>
        <p:txBody>
          <a:bodyPr wrap="square">
            <a:spAutoFit/>
          </a:bodyPr>
          <a:lstStyle/>
          <a:p>
            <a:r>
              <a:rPr lang="fr-CH" sz="1000" dirty="0">
                <a:latin typeface="Arial" panose="020B0604020202020204" pitchFamily="34" charset="0"/>
                <a:cs typeface="Arial" panose="020B0604020202020204" pitchFamily="34" charset="0"/>
              </a:rPr>
              <a:t>https://www.caymanchem.com/product/28015</a:t>
            </a:r>
          </a:p>
        </p:txBody>
      </p:sp>
      <p:cxnSp>
        <p:nvCxnSpPr>
          <p:cNvPr id="15" name="Straight Connector 14">
            <a:extLst>
              <a:ext uri="{FF2B5EF4-FFF2-40B4-BE49-F238E27FC236}">
                <a16:creationId xmlns:a16="http://schemas.microsoft.com/office/drawing/2014/main" id="{467F1479-3F1F-4A69-83DD-1EC5E7D930F8}"/>
              </a:ext>
            </a:extLst>
          </p:cNvPr>
          <p:cNvCxnSpPr>
            <a:cxnSpLocks/>
          </p:cNvCxnSpPr>
          <p:nvPr/>
        </p:nvCxnSpPr>
        <p:spPr>
          <a:xfrm flipV="1">
            <a:off x="8318957" y="4752279"/>
            <a:ext cx="290946" cy="3554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3FBFD541-87BF-4224-3753-F10352F70E8C}"/>
              </a:ext>
            </a:extLst>
          </p:cNvPr>
          <p:cNvGrpSpPr/>
          <p:nvPr/>
        </p:nvGrpSpPr>
        <p:grpSpPr>
          <a:xfrm>
            <a:off x="2298006" y="4902091"/>
            <a:ext cx="1846983" cy="1819384"/>
            <a:chOff x="2000187" y="4061201"/>
            <a:chExt cx="1846983" cy="1819384"/>
          </a:xfrm>
        </p:grpSpPr>
        <p:grpSp>
          <p:nvGrpSpPr>
            <p:cNvPr id="5" name="Group 4">
              <a:extLst>
                <a:ext uri="{FF2B5EF4-FFF2-40B4-BE49-F238E27FC236}">
                  <a16:creationId xmlns:a16="http://schemas.microsoft.com/office/drawing/2014/main" id="{7FC957A7-2077-6583-7427-221ADE71D079}"/>
                </a:ext>
              </a:extLst>
            </p:cNvPr>
            <p:cNvGrpSpPr/>
            <p:nvPr/>
          </p:nvGrpSpPr>
          <p:grpSpPr>
            <a:xfrm>
              <a:off x="2263697" y="4061201"/>
              <a:ext cx="1583473" cy="1819384"/>
              <a:chOff x="2263697" y="4061201"/>
              <a:chExt cx="1583473" cy="1819384"/>
            </a:xfrm>
          </p:grpSpPr>
          <p:pic>
            <p:nvPicPr>
              <p:cNvPr id="9" name="Picture 8">
                <a:extLst>
                  <a:ext uri="{FF2B5EF4-FFF2-40B4-BE49-F238E27FC236}">
                    <a16:creationId xmlns:a16="http://schemas.microsoft.com/office/drawing/2014/main" id="{1DF9FECD-C5DB-D849-00A4-F6C12C036932}"/>
                  </a:ext>
                </a:extLst>
              </p:cNvPr>
              <p:cNvPicPr>
                <a:picLocks noChangeAspect="1"/>
              </p:cNvPicPr>
              <p:nvPr/>
            </p:nvPicPr>
            <p:blipFill rotWithShape="1">
              <a:blip r:embed="rId6">
                <a:extLst>
                  <a:ext uri="{28A0092B-C50C-407E-A947-70E740481C1C}">
                    <a14:useLocalDpi xmlns:a14="http://schemas.microsoft.com/office/drawing/2010/main" val="0"/>
                  </a:ext>
                </a:extLst>
              </a:blip>
              <a:srcRect l="18489" t="3081" r="59522" b="59419"/>
              <a:stretch>
                <a:fillRect/>
              </a:stretch>
            </p:blipFill>
            <p:spPr>
              <a:xfrm>
                <a:off x="2263697" y="4061201"/>
                <a:ext cx="1583473" cy="1819384"/>
              </a:xfrm>
              <a:prstGeom prst="rect">
                <a:avLst/>
              </a:prstGeom>
            </p:spPr>
          </p:pic>
          <p:sp>
            <p:nvSpPr>
              <p:cNvPr id="10" name="TextBox 9">
                <a:extLst>
                  <a:ext uri="{FF2B5EF4-FFF2-40B4-BE49-F238E27FC236}">
                    <a16:creationId xmlns:a16="http://schemas.microsoft.com/office/drawing/2014/main" id="{26FB714D-D6A1-6FF6-0584-EA89132F9128}"/>
                  </a:ext>
                </a:extLst>
              </p:cNvPr>
              <p:cNvSpPr txBox="1"/>
              <p:nvPr/>
            </p:nvSpPr>
            <p:spPr>
              <a:xfrm>
                <a:off x="2699048" y="5348999"/>
                <a:ext cx="830295" cy="307777"/>
              </a:xfrm>
              <a:prstGeom prst="rect">
                <a:avLst/>
              </a:prstGeom>
              <a:solidFill>
                <a:schemeClr val="bg1"/>
              </a:solidFill>
            </p:spPr>
            <p:txBody>
              <a:bodyPr wrap="square" rtlCol="0">
                <a:spAutoFit/>
              </a:bodyPr>
              <a:lstStyle/>
              <a:p>
                <a:pPr algn="ctr"/>
                <a:r>
                  <a:rPr lang="en-US" sz="1400" dirty="0">
                    <a:latin typeface="Arial" panose="020B0604020202020204" pitchFamily="34" charset="0"/>
                    <a:cs typeface="Arial" panose="020B0604020202020204" pitchFamily="34" charset="0"/>
                  </a:rPr>
                  <a:t>enzyme</a:t>
                </a:r>
              </a:p>
            </p:txBody>
          </p:sp>
        </p:grpSp>
        <p:sp>
          <p:nvSpPr>
            <p:cNvPr id="7" name="TextBox 6">
              <a:extLst>
                <a:ext uri="{FF2B5EF4-FFF2-40B4-BE49-F238E27FC236}">
                  <a16:creationId xmlns:a16="http://schemas.microsoft.com/office/drawing/2014/main" id="{83FAEF63-F531-F6F6-5061-8E38143B8382}"/>
                </a:ext>
              </a:extLst>
            </p:cNvPr>
            <p:cNvSpPr txBox="1"/>
            <p:nvPr/>
          </p:nvSpPr>
          <p:spPr>
            <a:xfrm>
              <a:off x="2000187" y="4204802"/>
              <a:ext cx="956794" cy="307777"/>
            </a:xfrm>
            <a:prstGeom prst="rect">
              <a:avLst/>
            </a:prstGeom>
            <a:solidFill>
              <a:schemeClr val="bg1"/>
            </a:solidFill>
          </p:spPr>
          <p:txBody>
            <a:bodyPr wrap="square" rtlCol="0">
              <a:spAutoFit/>
            </a:bodyPr>
            <a:lstStyle/>
            <a:p>
              <a:r>
                <a:rPr lang="en-US" sz="1400" dirty="0">
                  <a:latin typeface="Arial" panose="020B0604020202020204" pitchFamily="34" charset="0"/>
                  <a:cs typeface="Arial" panose="020B0604020202020204" pitchFamily="34" charset="0"/>
                </a:rPr>
                <a:t>substrate</a:t>
              </a:r>
            </a:p>
          </p:txBody>
        </p:sp>
      </p:grpSp>
    </p:spTree>
    <p:extLst>
      <p:ext uri="{BB962C8B-B14F-4D97-AF65-F5344CB8AC3E}">
        <p14:creationId xmlns:p14="http://schemas.microsoft.com/office/powerpoint/2010/main" val="4181178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26E123-A151-4C6B-94FF-731AA6832853}"/>
              </a:ext>
            </a:extLst>
          </p:cNvPr>
          <p:cNvSpPr txBox="1"/>
          <p:nvPr/>
        </p:nvSpPr>
        <p:spPr>
          <a:xfrm>
            <a:off x="421574" y="421574"/>
            <a:ext cx="4275117"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What are enzymes?</a:t>
            </a:r>
          </a:p>
        </p:txBody>
      </p:sp>
      <p:sp>
        <p:nvSpPr>
          <p:cNvPr id="3" name="TextBox 2">
            <a:extLst>
              <a:ext uri="{FF2B5EF4-FFF2-40B4-BE49-F238E27FC236}">
                <a16:creationId xmlns:a16="http://schemas.microsoft.com/office/drawing/2014/main" id="{A0DF2338-6648-480F-8B01-7DADAF9867DC}"/>
              </a:ext>
            </a:extLst>
          </p:cNvPr>
          <p:cNvSpPr txBox="1"/>
          <p:nvPr/>
        </p:nvSpPr>
        <p:spPr>
          <a:xfrm>
            <a:off x="932213" y="1363684"/>
            <a:ext cx="5510150"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 biological catalysts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increasing the reaction rate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not affecting the thermodynamic equilibrium</a:t>
            </a:r>
          </a:p>
        </p:txBody>
      </p:sp>
      <p:sp>
        <p:nvSpPr>
          <p:cNvPr id="26" name="TextBox 25">
            <a:extLst>
              <a:ext uri="{FF2B5EF4-FFF2-40B4-BE49-F238E27FC236}">
                <a16:creationId xmlns:a16="http://schemas.microsoft.com/office/drawing/2014/main" id="{9C65CDC0-4BE7-4E7E-9447-192B37B3F39C}"/>
              </a:ext>
            </a:extLst>
          </p:cNvPr>
          <p:cNvSpPr txBox="1"/>
          <p:nvPr/>
        </p:nvSpPr>
        <p:spPr>
          <a:xfrm>
            <a:off x="1157556" y="3118047"/>
            <a:ext cx="6754091" cy="369332"/>
          </a:xfrm>
          <a:prstGeom prst="rect">
            <a:avLst/>
          </a:prstGeom>
          <a:noFill/>
        </p:spPr>
        <p:txBody>
          <a:bodyPr wrap="square" rtlCol="0">
            <a:spAutoFit/>
          </a:bodyPr>
          <a:lstStyle/>
          <a:p>
            <a:r>
              <a:rPr lang="el-GR" dirty="0">
                <a:latin typeface="Arial" panose="020B0604020202020204" pitchFamily="34" charset="0"/>
                <a:cs typeface="Arial" panose="020B0604020202020204" pitchFamily="34" charset="0"/>
              </a:rPr>
              <a:t>Δ</a:t>
            </a:r>
            <a:r>
              <a:rPr lang="fr-CH" dirty="0">
                <a:latin typeface="Arial" panose="020B0604020202020204" pitchFamily="34" charset="0"/>
                <a:cs typeface="Arial" panose="020B0604020202020204" pitchFamily="34" charset="0"/>
              </a:rPr>
              <a:t>G</a:t>
            </a:r>
            <a:r>
              <a:rPr lang="fr-CH" baseline="30000" dirty="0">
                <a:latin typeface="Arial" panose="020B0604020202020204" pitchFamily="34" charset="0"/>
                <a:cs typeface="Arial" panose="020B0604020202020204" pitchFamily="34" charset="0"/>
              </a:rPr>
              <a:t>0</a:t>
            </a:r>
            <a:r>
              <a:rPr lang="fr-CH" dirty="0">
                <a:latin typeface="Arial" panose="020B0604020202020204" pitchFamily="34" charset="0"/>
                <a:cs typeface="Arial" panose="020B0604020202020204" pitchFamily="34" charset="0"/>
              </a:rPr>
              <a:t> = R T ln(</a:t>
            </a:r>
            <a:r>
              <a:rPr lang="fr-CH" i="1" dirty="0" err="1">
                <a:latin typeface="Arial" panose="020B0604020202020204" pitchFamily="34" charset="0"/>
                <a:cs typeface="Arial" panose="020B0604020202020204" pitchFamily="34" charset="0"/>
              </a:rPr>
              <a:t>K</a:t>
            </a:r>
            <a:r>
              <a:rPr lang="fr-CH" baseline="-25000" dirty="0" err="1">
                <a:latin typeface="Arial" panose="020B0604020202020204" pitchFamily="34" charset="0"/>
                <a:cs typeface="Arial" panose="020B0604020202020204" pitchFamily="34" charset="0"/>
              </a:rPr>
              <a:t>eq</a:t>
            </a:r>
            <a:r>
              <a:rPr lang="fr-CH"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5AAE1FE2-6B7C-495A-992A-84EA4E32BAC5}"/>
              </a:ext>
            </a:extLst>
          </p:cNvPr>
          <p:cNvSpPr>
            <a:spLocks noGrp="1"/>
          </p:cNvSpPr>
          <p:nvPr>
            <p:ph type="sldNum" sz="quarter" idx="12"/>
          </p:nvPr>
        </p:nvSpPr>
        <p:spPr/>
        <p:txBody>
          <a:bodyPr/>
          <a:lstStyle/>
          <a:p>
            <a:fld id="{AD4A6CC0-4EFD-4D6F-B9F8-39B6B3B7B408}" type="slidenum">
              <a:rPr lang="fr-CH" smtClean="0"/>
              <a:t>7</a:t>
            </a:fld>
            <a:endParaRPr lang="fr-CH" dirty="0"/>
          </a:p>
        </p:txBody>
      </p:sp>
      <p:grpSp>
        <p:nvGrpSpPr>
          <p:cNvPr id="8" name="Group 7">
            <a:extLst>
              <a:ext uri="{FF2B5EF4-FFF2-40B4-BE49-F238E27FC236}">
                <a16:creationId xmlns:a16="http://schemas.microsoft.com/office/drawing/2014/main" id="{2C053F9C-79CE-4BD6-865F-CBF0625DDEC4}"/>
              </a:ext>
            </a:extLst>
          </p:cNvPr>
          <p:cNvGrpSpPr/>
          <p:nvPr/>
        </p:nvGrpSpPr>
        <p:grpSpPr>
          <a:xfrm>
            <a:off x="6173828" y="3292437"/>
            <a:ext cx="5864783" cy="3228031"/>
            <a:chOff x="6442363" y="19762"/>
            <a:chExt cx="5864783" cy="3228031"/>
          </a:xfrm>
        </p:grpSpPr>
        <p:pic>
          <p:nvPicPr>
            <p:cNvPr id="5" name="Picture 4">
              <a:extLst>
                <a:ext uri="{FF2B5EF4-FFF2-40B4-BE49-F238E27FC236}">
                  <a16:creationId xmlns:a16="http://schemas.microsoft.com/office/drawing/2014/main" id="{65787C08-AFDA-4B27-BF79-7E3022BF7B73}"/>
                </a:ext>
              </a:extLst>
            </p:cNvPr>
            <p:cNvPicPr>
              <a:picLocks noChangeAspect="1"/>
            </p:cNvPicPr>
            <p:nvPr/>
          </p:nvPicPr>
          <p:blipFill>
            <a:blip r:embed="rId3"/>
            <a:stretch>
              <a:fillRect/>
            </a:stretch>
          </p:blipFill>
          <p:spPr>
            <a:xfrm>
              <a:off x="6442363" y="19762"/>
              <a:ext cx="5262678" cy="2841171"/>
            </a:xfrm>
            <a:prstGeom prst="rect">
              <a:avLst/>
            </a:prstGeom>
          </p:spPr>
        </p:pic>
        <p:sp>
          <p:nvSpPr>
            <p:cNvPr id="6" name="TextBox 5">
              <a:extLst>
                <a:ext uri="{FF2B5EF4-FFF2-40B4-BE49-F238E27FC236}">
                  <a16:creationId xmlns:a16="http://schemas.microsoft.com/office/drawing/2014/main" id="{CBABC83A-C124-45D1-B953-76A9FB8BBFCF}"/>
                </a:ext>
              </a:extLst>
            </p:cNvPr>
            <p:cNvSpPr txBox="1"/>
            <p:nvPr/>
          </p:nvSpPr>
          <p:spPr>
            <a:xfrm>
              <a:off x="9478840" y="203751"/>
              <a:ext cx="2828306" cy="584775"/>
            </a:xfrm>
            <a:prstGeom prst="rect">
              <a:avLst/>
            </a:prstGeom>
            <a:noFill/>
          </p:spPr>
          <p:txBody>
            <a:bodyPr wrap="square" rtlCol="0">
              <a:spAutoFit/>
            </a:bodyPr>
            <a:lstStyle/>
            <a:p>
              <a:r>
                <a:rPr lang="en-US" sz="1600" b="1" i="1" dirty="0">
                  <a:latin typeface="Arial" panose="020B0604020202020204" pitchFamily="34" charset="0"/>
                  <a:cs typeface="Arial" panose="020B0604020202020204" pitchFamily="34" charset="0"/>
                </a:rPr>
                <a:t>enzymes lower the activation energy</a:t>
              </a:r>
            </a:p>
          </p:txBody>
        </p:sp>
        <p:sp>
          <p:nvSpPr>
            <p:cNvPr id="16" name="TextBox 15">
              <a:extLst>
                <a:ext uri="{FF2B5EF4-FFF2-40B4-BE49-F238E27FC236}">
                  <a16:creationId xmlns:a16="http://schemas.microsoft.com/office/drawing/2014/main" id="{350CD2DB-FF1A-4CEC-A218-D476E4BBD1B0}"/>
                </a:ext>
              </a:extLst>
            </p:cNvPr>
            <p:cNvSpPr txBox="1"/>
            <p:nvPr/>
          </p:nvSpPr>
          <p:spPr>
            <a:xfrm>
              <a:off x="6619771" y="3001572"/>
              <a:ext cx="2485988"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Ochs, Raymond S., </a:t>
              </a:r>
              <a:r>
                <a:rPr lang="en-US" sz="1000" i="1" dirty="0">
                  <a:latin typeface="Arial" panose="020B0604020202020204" pitchFamily="34" charset="0"/>
                  <a:cs typeface="Arial" panose="020B0604020202020204" pitchFamily="34" charset="0"/>
                </a:rPr>
                <a:t>Biochemistry</a:t>
              </a:r>
              <a:r>
                <a:rPr lang="en-US" sz="1000" dirty="0">
                  <a:latin typeface="Arial" panose="020B0604020202020204" pitchFamily="34" charset="0"/>
                  <a:cs typeface="Arial" panose="020B0604020202020204" pitchFamily="34" charset="0"/>
                </a:rPr>
                <a:t>, 2022</a:t>
              </a:r>
            </a:p>
          </p:txBody>
        </p:sp>
      </p:grpSp>
      <p:grpSp>
        <p:nvGrpSpPr>
          <p:cNvPr id="18" name="Group 17">
            <a:extLst>
              <a:ext uri="{FF2B5EF4-FFF2-40B4-BE49-F238E27FC236}">
                <a16:creationId xmlns:a16="http://schemas.microsoft.com/office/drawing/2014/main" id="{125C4C3B-2E49-4151-9505-1D7C3BA12B84}"/>
              </a:ext>
            </a:extLst>
          </p:cNvPr>
          <p:cNvGrpSpPr/>
          <p:nvPr/>
        </p:nvGrpSpPr>
        <p:grpSpPr>
          <a:xfrm>
            <a:off x="6199133" y="78475"/>
            <a:ext cx="5520472" cy="3073323"/>
            <a:chOff x="6555392" y="67631"/>
            <a:chExt cx="5520472" cy="3073323"/>
          </a:xfrm>
        </p:grpSpPr>
        <p:grpSp>
          <p:nvGrpSpPr>
            <p:cNvPr id="7" name="Group 6">
              <a:extLst>
                <a:ext uri="{FF2B5EF4-FFF2-40B4-BE49-F238E27FC236}">
                  <a16:creationId xmlns:a16="http://schemas.microsoft.com/office/drawing/2014/main" id="{02715006-AB68-46CE-9153-81029BF329CC}"/>
                </a:ext>
              </a:extLst>
            </p:cNvPr>
            <p:cNvGrpSpPr/>
            <p:nvPr/>
          </p:nvGrpSpPr>
          <p:grpSpPr>
            <a:xfrm>
              <a:off x="6555392" y="67631"/>
              <a:ext cx="4038972" cy="3073323"/>
              <a:chOff x="6442363" y="3177580"/>
              <a:chExt cx="4038972" cy="3073323"/>
            </a:xfrm>
          </p:grpSpPr>
          <p:pic>
            <p:nvPicPr>
              <p:cNvPr id="9" name="Picture 8">
                <a:extLst>
                  <a:ext uri="{FF2B5EF4-FFF2-40B4-BE49-F238E27FC236}">
                    <a16:creationId xmlns:a16="http://schemas.microsoft.com/office/drawing/2014/main" id="{3026FDCA-7B01-4ECD-8928-0A7ACF9261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2363" y="3177580"/>
                <a:ext cx="4017191" cy="3073323"/>
              </a:xfrm>
              <a:prstGeom prst="rect">
                <a:avLst/>
              </a:prstGeom>
            </p:spPr>
          </p:pic>
          <p:sp>
            <p:nvSpPr>
              <p:cNvPr id="10" name="TextBox 9">
                <a:extLst>
                  <a:ext uri="{FF2B5EF4-FFF2-40B4-BE49-F238E27FC236}">
                    <a16:creationId xmlns:a16="http://schemas.microsoft.com/office/drawing/2014/main" id="{FE2DFDCB-640B-4F4F-858F-23FFBCE88142}"/>
                  </a:ext>
                </a:extLst>
              </p:cNvPr>
              <p:cNvSpPr txBox="1"/>
              <p:nvPr/>
            </p:nvSpPr>
            <p:spPr>
              <a:xfrm rot="16200000">
                <a:off x="6247950" y="4716797"/>
                <a:ext cx="834357" cy="307777"/>
              </a:xfrm>
              <a:prstGeom prst="rect">
                <a:avLst/>
              </a:prstGeom>
              <a:solidFill>
                <a:schemeClr val="bg1"/>
              </a:solidFill>
            </p:spPr>
            <p:txBody>
              <a:bodyPr wrap="square" rtlCol="0">
                <a:spAutoFit/>
              </a:bodyPr>
              <a:lstStyle/>
              <a:p>
                <a:r>
                  <a:rPr lang="en-US" sz="1400" dirty="0">
                    <a:latin typeface="Arial" panose="020B0604020202020204" pitchFamily="34" charset="0"/>
                    <a:cs typeface="Arial" panose="020B0604020202020204" pitchFamily="34" charset="0"/>
                  </a:rPr>
                  <a:t>product</a:t>
                </a:r>
              </a:p>
            </p:txBody>
          </p:sp>
          <p:sp>
            <p:nvSpPr>
              <p:cNvPr id="11" name="TextBox 10">
                <a:extLst>
                  <a:ext uri="{FF2B5EF4-FFF2-40B4-BE49-F238E27FC236}">
                    <a16:creationId xmlns:a16="http://schemas.microsoft.com/office/drawing/2014/main" id="{5B577BAF-57E8-4E9A-81F9-860B203A54A8}"/>
                  </a:ext>
                </a:extLst>
              </p:cNvPr>
              <p:cNvSpPr txBox="1"/>
              <p:nvPr/>
            </p:nvSpPr>
            <p:spPr>
              <a:xfrm>
                <a:off x="8785161" y="4439753"/>
                <a:ext cx="1548233" cy="307777"/>
              </a:xfrm>
              <a:prstGeom prst="rect">
                <a:avLst/>
              </a:prstGeom>
              <a:solidFill>
                <a:schemeClr val="bg1"/>
              </a:solidFill>
            </p:spPr>
            <p:txBody>
              <a:bodyPr wrap="square" rtlCol="0">
                <a:spAutoFit/>
              </a:bodyPr>
              <a:lstStyle/>
              <a:p>
                <a:r>
                  <a:rPr lang="en-US" sz="1400" dirty="0">
                    <a:latin typeface="Arial" panose="020B0604020202020204" pitchFamily="34" charset="0"/>
                    <a:cs typeface="Arial" panose="020B0604020202020204" pitchFamily="34" charset="0"/>
                  </a:rPr>
                  <a:t>w/o enzyme</a:t>
                </a:r>
              </a:p>
            </p:txBody>
          </p:sp>
          <p:sp>
            <p:nvSpPr>
              <p:cNvPr id="12" name="TextBox 11">
                <a:extLst>
                  <a:ext uri="{FF2B5EF4-FFF2-40B4-BE49-F238E27FC236}">
                    <a16:creationId xmlns:a16="http://schemas.microsoft.com/office/drawing/2014/main" id="{B19C5AC1-3B01-4931-93DE-E5C766719F30}"/>
                  </a:ext>
                </a:extLst>
              </p:cNvPr>
              <p:cNvSpPr txBox="1"/>
              <p:nvPr/>
            </p:nvSpPr>
            <p:spPr>
              <a:xfrm>
                <a:off x="7143704" y="5724690"/>
                <a:ext cx="982831" cy="307777"/>
              </a:xfrm>
              <a:prstGeom prst="rect">
                <a:avLst/>
              </a:prstGeom>
              <a:solidFill>
                <a:schemeClr val="bg1"/>
              </a:solidFill>
            </p:spPr>
            <p:txBody>
              <a:bodyPr wrap="square" rtlCol="0">
                <a:spAutoFit/>
              </a:bodyPr>
              <a:lstStyle/>
              <a:p>
                <a:r>
                  <a:rPr lang="en-US" sz="1400" dirty="0">
                    <a:latin typeface="Arial" panose="020B0604020202020204" pitchFamily="34" charset="0"/>
                    <a:cs typeface="Arial" panose="020B0604020202020204" pitchFamily="34" charset="0"/>
                  </a:rPr>
                  <a:t>seconds</a:t>
                </a:r>
              </a:p>
            </p:txBody>
          </p:sp>
          <p:sp>
            <p:nvSpPr>
              <p:cNvPr id="13" name="TextBox 12">
                <a:extLst>
                  <a:ext uri="{FF2B5EF4-FFF2-40B4-BE49-F238E27FC236}">
                    <a16:creationId xmlns:a16="http://schemas.microsoft.com/office/drawing/2014/main" id="{EAF15F86-45FB-46EE-B532-680B2F4BEE1F}"/>
                  </a:ext>
                </a:extLst>
              </p:cNvPr>
              <p:cNvSpPr txBox="1"/>
              <p:nvPr/>
            </p:nvSpPr>
            <p:spPr>
              <a:xfrm>
                <a:off x="7911647" y="5896959"/>
                <a:ext cx="561433" cy="307777"/>
              </a:xfrm>
              <a:prstGeom prst="rect">
                <a:avLst/>
              </a:prstGeom>
              <a:solidFill>
                <a:schemeClr val="bg1"/>
              </a:solidFill>
            </p:spPr>
            <p:txBody>
              <a:bodyPr wrap="square" rtlCol="0">
                <a:spAutoFit/>
              </a:bodyPr>
              <a:lstStyle/>
              <a:p>
                <a:r>
                  <a:rPr lang="en-US" sz="1400" dirty="0">
                    <a:latin typeface="Arial" panose="020B0604020202020204" pitchFamily="34" charset="0"/>
                    <a:cs typeface="Arial" panose="020B0604020202020204" pitchFamily="34" charset="0"/>
                  </a:rPr>
                  <a:t>time</a:t>
                </a:r>
              </a:p>
            </p:txBody>
          </p:sp>
          <p:sp>
            <p:nvSpPr>
              <p:cNvPr id="14" name="TextBox 13">
                <a:extLst>
                  <a:ext uri="{FF2B5EF4-FFF2-40B4-BE49-F238E27FC236}">
                    <a16:creationId xmlns:a16="http://schemas.microsoft.com/office/drawing/2014/main" id="{6F395502-AEA0-43D5-B87F-A1E451006013}"/>
                  </a:ext>
                </a:extLst>
              </p:cNvPr>
              <p:cNvSpPr txBox="1"/>
              <p:nvPr/>
            </p:nvSpPr>
            <p:spPr>
              <a:xfrm>
                <a:off x="9080454" y="5724690"/>
                <a:ext cx="982831" cy="307777"/>
              </a:xfrm>
              <a:prstGeom prst="rect">
                <a:avLst/>
              </a:prstGeom>
              <a:solidFill>
                <a:schemeClr val="bg1"/>
              </a:solidFill>
            </p:spPr>
            <p:txBody>
              <a:bodyPr wrap="square" rtlCol="0">
                <a:spAutoFit/>
              </a:bodyPr>
              <a:lstStyle/>
              <a:p>
                <a:r>
                  <a:rPr lang="en-US" sz="1400" dirty="0">
                    <a:latin typeface="Arial" panose="020B0604020202020204" pitchFamily="34" charset="0"/>
                    <a:cs typeface="Arial" panose="020B0604020202020204" pitchFamily="34" charset="0"/>
                  </a:rPr>
                  <a:t>hours</a:t>
                </a:r>
              </a:p>
            </p:txBody>
          </p:sp>
          <p:sp>
            <p:nvSpPr>
              <p:cNvPr id="15" name="TextBox 14">
                <a:extLst>
                  <a:ext uri="{FF2B5EF4-FFF2-40B4-BE49-F238E27FC236}">
                    <a16:creationId xmlns:a16="http://schemas.microsoft.com/office/drawing/2014/main" id="{5EB2EFD4-3927-4CF9-B3D9-DED4F148EA8A}"/>
                  </a:ext>
                </a:extLst>
              </p:cNvPr>
              <p:cNvSpPr txBox="1"/>
              <p:nvPr/>
            </p:nvSpPr>
            <p:spPr>
              <a:xfrm>
                <a:off x="8933102" y="3502208"/>
                <a:ext cx="1548233" cy="307777"/>
              </a:xfrm>
              <a:prstGeom prst="rect">
                <a:avLst/>
              </a:prstGeom>
              <a:solidFill>
                <a:schemeClr val="bg1"/>
              </a:solidFill>
            </p:spPr>
            <p:txBody>
              <a:bodyPr wrap="square" rtlCol="0">
                <a:spAutoFit/>
              </a:bodyPr>
              <a:lstStyle/>
              <a:p>
                <a:r>
                  <a:rPr lang="en-US" sz="1400" dirty="0">
                    <a:solidFill>
                      <a:srgbClr val="FF3399"/>
                    </a:solidFill>
                    <a:latin typeface="Arial" panose="020B0604020202020204" pitchFamily="34" charset="0"/>
                    <a:cs typeface="Arial" panose="020B0604020202020204" pitchFamily="34" charset="0"/>
                  </a:rPr>
                  <a:t>+ enzyme</a:t>
                </a:r>
              </a:p>
            </p:txBody>
          </p:sp>
        </p:grpSp>
        <p:sp>
          <p:nvSpPr>
            <p:cNvPr id="17" name="TextBox 16">
              <a:extLst>
                <a:ext uri="{FF2B5EF4-FFF2-40B4-BE49-F238E27FC236}">
                  <a16:creationId xmlns:a16="http://schemas.microsoft.com/office/drawing/2014/main" id="{116DAD77-5FD2-4CFE-8CB7-D0E892E8D18B}"/>
                </a:ext>
              </a:extLst>
            </p:cNvPr>
            <p:cNvSpPr txBox="1"/>
            <p:nvPr/>
          </p:nvSpPr>
          <p:spPr>
            <a:xfrm>
              <a:off x="10284050" y="2153806"/>
              <a:ext cx="1791814" cy="707886"/>
            </a:xfrm>
            <a:prstGeom prst="rect">
              <a:avLst/>
            </a:prstGeom>
            <a:noFill/>
          </p:spPr>
          <p:txBody>
            <a:bodyPr wrap="square">
              <a:spAutoFit/>
            </a:bodyPr>
            <a:lstStyle/>
            <a:p>
              <a:r>
                <a:rPr lang="en-US" sz="1000" u="sng" dirty="0">
                  <a:latin typeface="Arial" panose="020B0604020202020204" pitchFamily="34" charset="0"/>
                  <a:cs typeface="Arial" panose="020B0604020202020204" pitchFamily="34" charset="0"/>
                </a:rPr>
                <a:t>adapted from:</a:t>
              </a:r>
              <a:r>
                <a:rPr lang="en-US" sz="1000" dirty="0">
                  <a:latin typeface="Arial" panose="020B0604020202020204" pitchFamily="34" charset="0"/>
                  <a:cs typeface="Arial" panose="020B0604020202020204" pitchFamily="34" charset="0"/>
                </a:rPr>
                <a:t> Berg, Jeremy M., </a:t>
              </a:r>
              <a:r>
                <a:rPr lang="en-US" sz="1000" dirty="0" err="1">
                  <a:latin typeface="Arial" panose="020B0604020202020204" pitchFamily="34" charset="0"/>
                  <a:cs typeface="Arial" panose="020B0604020202020204" pitchFamily="34" charset="0"/>
                </a:rPr>
                <a:t>Tymoczko</a:t>
              </a:r>
              <a:r>
                <a:rPr lang="en-US" sz="1000" dirty="0">
                  <a:latin typeface="Arial" panose="020B0604020202020204" pitchFamily="34" charset="0"/>
                  <a:cs typeface="Arial" panose="020B0604020202020204" pitchFamily="34" charset="0"/>
                </a:rPr>
                <a:t>, John L., </a:t>
              </a:r>
              <a:r>
                <a:rPr lang="en-US" sz="1000" dirty="0" err="1">
                  <a:latin typeface="Arial" panose="020B0604020202020204" pitchFamily="34" charset="0"/>
                  <a:cs typeface="Arial" panose="020B0604020202020204" pitchFamily="34" charset="0"/>
                </a:rPr>
                <a:t>Gatto</a:t>
              </a:r>
              <a:r>
                <a:rPr lang="en-US" sz="1000" dirty="0">
                  <a:latin typeface="Arial" panose="020B0604020202020204" pitchFamily="34" charset="0"/>
                  <a:cs typeface="Arial" panose="020B0604020202020204" pitchFamily="34" charset="0"/>
                </a:rPr>
                <a:t> jr., Gregory J., </a:t>
              </a:r>
              <a:r>
                <a:rPr lang="en-US" sz="1000" i="1" dirty="0" err="1">
                  <a:latin typeface="Arial" panose="020B0604020202020204" pitchFamily="34" charset="0"/>
                  <a:cs typeface="Arial" panose="020B0604020202020204" pitchFamily="34" charset="0"/>
                </a:rPr>
                <a:t>Stryer</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Biochemie</a:t>
              </a:r>
              <a:r>
                <a:rPr lang="en-US" sz="1000" dirty="0">
                  <a:latin typeface="Arial" panose="020B0604020202020204" pitchFamily="34" charset="0"/>
                  <a:cs typeface="Arial" panose="020B0604020202020204" pitchFamily="34" charset="0"/>
                </a:rPr>
                <a:t>, 2017</a:t>
              </a:r>
            </a:p>
          </p:txBody>
        </p:sp>
      </p:grpSp>
    </p:spTree>
    <p:extLst>
      <p:ext uri="{BB962C8B-B14F-4D97-AF65-F5344CB8AC3E}">
        <p14:creationId xmlns:p14="http://schemas.microsoft.com/office/powerpoint/2010/main" val="4294942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26E123-A151-4C6B-94FF-731AA6832853}"/>
              </a:ext>
            </a:extLst>
          </p:cNvPr>
          <p:cNvSpPr txBox="1"/>
          <p:nvPr/>
        </p:nvSpPr>
        <p:spPr>
          <a:xfrm>
            <a:off x="421574" y="421574"/>
            <a:ext cx="4275117"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Why are enzymes of interest?</a:t>
            </a:r>
          </a:p>
        </p:txBody>
      </p:sp>
      <p:sp>
        <p:nvSpPr>
          <p:cNvPr id="20" name="TextBox 19">
            <a:extLst>
              <a:ext uri="{FF2B5EF4-FFF2-40B4-BE49-F238E27FC236}">
                <a16:creationId xmlns:a16="http://schemas.microsoft.com/office/drawing/2014/main" id="{DB597ADB-E4D5-4733-BCDE-87F2CECE835B}"/>
              </a:ext>
            </a:extLst>
          </p:cNvPr>
          <p:cNvSpPr txBox="1"/>
          <p:nvPr/>
        </p:nvSpPr>
        <p:spPr>
          <a:xfrm>
            <a:off x="5184768" y="1247784"/>
            <a:ext cx="5510150" cy="456535"/>
          </a:xfrm>
          <a:prstGeom prst="rect">
            <a:avLst/>
          </a:prstGeom>
          <a:noFill/>
        </p:spPr>
        <p:txBody>
          <a:bodyPr wrap="square" rtlCol="0">
            <a:spAutoFit/>
          </a:bodyPr>
          <a:lstStyle/>
          <a:p>
            <a:pPr>
              <a:lnSpc>
                <a:spcPct val="150000"/>
              </a:lnSpc>
            </a:pPr>
            <a:r>
              <a:rPr lang="en-US" b="1" dirty="0">
                <a:latin typeface="Arial" panose="020B0604020202020204" pitchFamily="34" charset="0"/>
                <a:cs typeface="Arial" panose="020B0604020202020204" pitchFamily="34" charset="0"/>
              </a:rPr>
              <a:t>Enzymes = fundamental necessities for life</a:t>
            </a:r>
          </a:p>
        </p:txBody>
      </p:sp>
      <p:sp>
        <p:nvSpPr>
          <p:cNvPr id="4" name="Slide Number Placeholder 3">
            <a:extLst>
              <a:ext uri="{FF2B5EF4-FFF2-40B4-BE49-F238E27FC236}">
                <a16:creationId xmlns:a16="http://schemas.microsoft.com/office/drawing/2014/main" id="{5AAE1FE2-6B7C-495A-992A-84EA4E32BAC5}"/>
              </a:ext>
            </a:extLst>
          </p:cNvPr>
          <p:cNvSpPr>
            <a:spLocks noGrp="1"/>
          </p:cNvSpPr>
          <p:nvPr>
            <p:ph type="sldNum" sz="quarter" idx="12"/>
          </p:nvPr>
        </p:nvSpPr>
        <p:spPr/>
        <p:txBody>
          <a:bodyPr/>
          <a:lstStyle/>
          <a:p>
            <a:fld id="{AD4A6CC0-4EFD-4D6F-B9F8-39B6B3B7B408}" type="slidenum">
              <a:rPr lang="fr-CH" smtClean="0"/>
              <a:t>8</a:t>
            </a:fld>
            <a:endParaRPr lang="fr-CH" dirty="0"/>
          </a:p>
        </p:txBody>
      </p:sp>
      <p:sp>
        <p:nvSpPr>
          <p:cNvPr id="16" name="TextBox 15">
            <a:extLst>
              <a:ext uri="{FF2B5EF4-FFF2-40B4-BE49-F238E27FC236}">
                <a16:creationId xmlns:a16="http://schemas.microsoft.com/office/drawing/2014/main" id="{350CD2DB-FF1A-4CEC-A218-D476E4BBD1B0}"/>
              </a:ext>
            </a:extLst>
          </p:cNvPr>
          <p:cNvSpPr txBox="1"/>
          <p:nvPr/>
        </p:nvSpPr>
        <p:spPr>
          <a:xfrm>
            <a:off x="421574" y="5485564"/>
            <a:ext cx="2485988"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Ochs, Raymond S., </a:t>
            </a:r>
            <a:r>
              <a:rPr lang="en-US" sz="1000" i="1" dirty="0">
                <a:latin typeface="Arial" panose="020B0604020202020204" pitchFamily="34" charset="0"/>
                <a:cs typeface="Arial" panose="020B0604020202020204" pitchFamily="34" charset="0"/>
              </a:rPr>
              <a:t>Biochemistry</a:t>
            </a:r>
            <a:r>
              <a:rPr lang="en-US" sz="1000" dirty="0">
                <a:latin typeface="Arial" panose="020B0604020202020204" pitchFamily="34" charset="0"/>
                <a:cs typeface="Arial" panose="020B0604020202020204" pitchFamily="34" charset="0"/>
              </a:rPr>
              <a:t>, 2022</a:t>
            </a:r>
          </a:p>
        </p:txBody>
      </p:sp>
      <p:pic>
        <p:nvPicPr>
          <p:cNvPr id="8" name="Picture 7">
            <a:extLst>
              <a:ext uri="{FF2B5EF4-FFF2-40B4-BE49-F238E27FC236}">
                <a16:creationId xmlns:a16="http://schemas.microsoft.com/office/drawing/2014/main" id="{CA380AA1-4C29-4014-A583-C1083AD8D005}"/>
              </a:ext>
            </a:extLst>
          </p:cNvPr>
          <p:cNvPicPr>
            <a:picLocks noChangeAspect="1"/>
          </p:cNvPicPr>
          <p:nvPr/>
        </p:nvPicPr>
        <p:blipFill>
          <a:blip r:embed="rId3"/>
          <a:stretch>
            <a:fillRect/>
          </a:stretch>
        </p:blipFill>
        <p:spPr>
          <a:xfrm>
            <a:off x="421574" y="1323129"/>
            <a:ext cx="4087396" cy="4162435"/>
          </a:xfrm>
          <a:prstGeom prst="rect">
            <a:avLst/>
          </a:prstGeom>
        </p:spPr>
      </p:pic>
      <p:sp>
        <p:nvSpPr>
          <p:cNvPr id="22" name="TextBox 21">
            <a:extLst>
              <a:ext uri="{FF2B5EF4-FFF2-40B4-BE49-F238E27FC236}">
                <a16:creationId xmlns:a16="http://schemas.microsoft.com/office/drawing/2014/main" id="{3D0BBD9A-7B4F-498E-A117-5E59B4992EF1}"/>
              </a:ext>
            </a:extLst>
          </p:cNvPr>
          <p:cNvSpPr txBox="1"/>
          <p:nvPr/>
        </p:nvSpPr>
        <p:spPr>
          <a:xfrm>
            <a:off x="5184768" y="2016924"/>
            <a:ext cx="6169230" cy="2534027"/>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dirty="0">
                <a:latin typeface="Arial" panose="020B0604020202020204" pitchFamily="34" charset="0"/>
                <a:cs typeface="Arial" panose="020B0604020202020204" pitchFamily="34" charset="0"/>
              </a:rPr>
              <a:t>Research application</a:t>
            </a:r>
          </a:p>
          <a:p>
            <a:pPr marL="285750" indent="-285750">
              <a:lnSpc>
                <a:spcPct val="150000"/>
              </a:lnSpc>
              <a:buFont typeface="Wingdings" panose="05000000000000000000" pitchFamily="2" charset="2"/>
              <a:buChar char="§"/>
            </a:pPr>
            <a:r>
              <a:rPr lang="en-US" dirty="0">
                <a:latin typeface="Arial" panose="020B0604020202020204" pitchFamily="34" charset="0"/>
                <a:cs typeface="Arial" panose="020B0604020202020204" pitchFamily="34" charset="0"/>
              </a:rPr>
              <a:t>Industrial application</a:t>
            </a:r>
          </a:p>
          <a:p>
            <a:pPr marL="285750" indent="-285750">
              <a:lnSpc>
                <a:spcPct val="150000"/>
              </a:lnSpc>
              <a:buFont typeface="Wingdings" panose="05000000000000000000" pitchFamily="2" charset="2"/>
              <a:buChar char="§"/>
            </a:pPr>
            <a:r>
              <a:rPr lang="en-US" dirty="0">
                <a:latin typeface="Arial" panose="020B0604020202020204" pitchFamily="34" charset="0"/>
                <a:cs typeface="Arial" panose="020B0604020202020204" pitchFamily="34" charset="0"/>
              </a:rPr>
              <a:t>Medical application</a:t>
            </a:r>
          </a:p>
          <a:p>
            <a:pPr marL="285750" indent="-285750">
              <a:lnSpc>
                <a:spcPct val="150000"/>
              </a:lnSpc>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a:lnSpc>
                <a:spcPct val="150000"/>
              </a:lnSpc>
            </a:pPr>
            <a:r>
              <a:rPr lang="en-US" dirty="0">
                <a:latin typeface="Arial" panose="020B0604020202020204" pitchFamily="34" charset="0"/>
                <a:cs typeface="Arial" panose="020B0604020202020204" pitchFamily="34" charset="0"/>
              </a:rPr>
              <a:t>… reactivity, specificity, kinetics</a:t>
            </a:r>
          </a:p>
          <a:p>
            <a:pPr>
              <a:lnSpc>
                <a:spcPct val="150000"/>
              </a:lnSpc>
            </a:pP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AF41EDA-0959-4870-8088-BEEF2B1D52C5}"/>
              </a:ext>
            </a:extLst>
          </p:cNvPr>
          <p:cNvSpPr txBox="1"/>
          <p:nvPr/>
        </p:nvSpPr>
        <p:spPr>
          <a:xfrm>
            <a:off x="5184768" y="4581616"/>
            <a:ext cx="6095010" cy="872034"/>
          </a:xfrm>
          <a:prstGeom prst="rect">
            <a:avLst/>
          </a:prstGeom>
          <a:noFill/>
        </p:spPr>
        <p:txBody>
          <a:bodyPr wrap="square">
            <a:spAutoFit/>
          </a:bodyPr>
          <a:lstStyle/>
          <a:p>
            <a:pPr>
              <a:lnSpc>
                <a:spcPct val="150000"/>
              </a:lnSpc>
            </a:pPr>
            <a:r>
              <a:rPr lang="en-US" u="sng" dirty="0" err="1">
                <a:latin typeface="Arial" panose="020B0604020202020204" pitchFamily="34" charset="0"/>
                <a:cs typeface="Arial" panose="020B0604020202020204" pitchFamily="34" charset="0"/>
              </a:rPr>
              <a:t>Bioinstrument</a:t>
            </a:r>
            <a:r>
              <a:rPr lang="en-US" u="sng"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measures product formation</a:t>
            </a:r>
            <a:r>
              <a:rPr lang="en-US" dirty="0">
                <a:latin typeface="Arial" panose="020B0604020202020204" pitchFamily="34" charset="0"/>
                <a:cs typeface="Arial" panose="020B0604020202020204" pitchFamily="34" charset="0"/>
              </a:rPr>
              <a:t> or </a:t>
            </a:r>
          </a:p>
          <a:p>
            <a:pPr>
              <a:lnSpc>
                <a:spcPct val="150000"/>
              </a:lnSpc>
            </a:pPr>
            <a:r>
              <a:rPr lang="en-US" b="1" dirty="0">
                <a:latin typeface="Arial" panose="020B0604020202020204" pitchFamily="34" charset="0"/>
                <a:cs typeface="Arial" panose="020B0604020202020204" pitchFamily="34" charset="0"/>
              </a:rPr>
              <a:t>                         substrate conversion </a:t>
            </a:r>
          </a:p>
        </p:txBody>
      </p:sp>
    </p:spTree>
    <p:extLst>
      <p:ext uri="{BB962C8B-B14F-4D97-AF65-F5344CB8AC3E}">
        <p14:creationId xmlns:p14="http://schemas.microsoft.com/office/powerpoint/2010/main" val="348094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26E123-A151-4C6B-94FF-731AA6832853}"/>
              </a:ext>
            </a:extLst>
          </p:cNvPr>
          <p:cNvSpPr txBox="1"/>
          <p:nvPr/>
        </p:nvSpPr>
        <p:spPr>
          <a:xfrm>
            <a:off x="421574" y="421574"/>
            <a:ext cx="4275117"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Enzyme assays</a:t>
            </a:r>
          </a:p>
        </p:txBody>
      </p:sp>
      <p:sp>
        <p:nvSpPr>
          <p:cNvPr id="35" name="TextBox 34">
            <a:extLst>
              <a:ext uri="{FF2B5EF4-FFF2-40B4-BE49-F238E27FC236}">
                <a16:creationId xmlns:a16="http://schemas.microsoft.com/office/drawing/2014/main" id="{5B8D9547-E827-4520-8420-4520A362FFAB}"/>
              </a:ext>
            </a:extLst>
          </p:cNvPr>
          <p:cNvSpPr txBox="1"/>
          <p:nvPr/>
        </p:nvSpPr>
        <p:spPr>
          <a:xfrm>
            <a:off x="421574" y="1291574"/>
            <a:ext cx="10919716" cy="1615827"/>
          </a:xfrm>
          <a:prstGeom prst="rect">
            <a:avLst/>
          </a:prstGeom>
          <a:noFill/>
        </p:spPr>
        <p:txBody>
          <a:bodyPr wrap="square" rtlCol="0">
            <a:spAutoFit/>
          </a:bodyPr>
          <a:lstStyle/>
          <a:p>
            <a:pPr marL="342900" indent="-342900">
              <a:buAutoNum type="arabicParenBoth"/>
            </a:pPr>
            <a:r>
              <a:rPr lang="en-US" dirty="0">
                <a:latin typeface="Arial" panose="020B0604020202020204" pitchFamily="34" charset="0"/>
                <a:cs typeface="Arial" panose="020B0604020202020204" pitchFamily="34" charset="0"/>
              </a:rPr>
              <a:t>monitoring </a:t>
            </a:r>
            <a:r>
              <a:rPr lang="en-US" u="sng" dirty="0">
                <a:latin typeface="Arial" panose="020B0604020202020204" pitchFamily="34" charset="0"/>
                <a:cs typeface="Arial" panose="020B0604020202020204" pitchFamily="34" charset="0"/>
              </a:rPr>
              <a:t>formed product</a:t>
            </a:r>
          </a:p>
          <a:p>
            <a:pPr marL="342900" indent="-342900">
              <a:buAutoNum type="arabicParenBoth"/>
            </a:pPr>
            <a:endParaRPr lang="en-US" sz="900" u="sng" dirty="0">
              <a:latin typeface="Arial" panose="020B0604020202020204" pitchFamily="34" charset="0"/>
              <a:cs typeface="Arial" panose="020B0604020202020204" pitchFamily="34" charset="0"/>
            </a:endParaRPr>
          </a:p>
          <a:p>
            <a:pPr marL="342900" indent="-342900">
              <a:buAutoNum type="arabicParenBoth"/>
            </a:pPr>
            <a:r>
              <a:rPr lang="en-US" dirty="0">
                <a:latin typeface="Arial" panose="020B0604020202020204" pitchFamily="34" charset="0"/>
                <a:cs typeface="Arial" panose="020B0604020202020204" pitchFamily="34" charset="0"/>
              </a:rPr>
              <a:t>monitoring </a:t>
            </a:r>
            <a:r>
              <a:rPr lang="en-US" u="sng" dirty="0">
                <a:latin typeface="Arial" panose="020B0604020202020204" pitchFamily="34" charset="0"/>
                <a:cs typeface="Arial" panose="020B0604020202020204" pitchFamily="34" charset="0"/>
              </a:rPr>
              <a:t>consumed substrate</a:t>
            </a:r>
          </a:p>
          <a:p>
            <a:pPr marL="342900" indent="-342900">
              <a:buAutoNum type="arabicParenBoth"/>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&gt; what is preferred &gt; </a:t>
            </a:r>
            <a:r>
              <a:rPr lang="en-US" i="1" dirty="0">
                <a:highlight>
                  <a:srgbClr val="FFFF00"/>
                </a:highlight>
                <a:latin typeface="Arial" panose="020B0604020202020204" pitchFamily="34" charset="0"/>
                <a:cs typeface="Arial" panose="020B0604020202020204" pitchFamily="34" charset="0"/>
              </a:rPr>
              <a:t>why?</a:t>
            </a:r>
          </a:p>
        </p:txBody>
      </p:sp>
      <p:pic>
        <p:nvPicPr>
          <p:cNvPr id="6" name="Picture 5">
            <a:extLst>
              <a:ext uri="{FF2B5EF4-FFF2-40B4-BE49-F238E27FC236}">
                <a16:creationId xmlns:a16="http://schemas.microsoft.com/office/drawing/2014/main" id="{28D8AF0E-01F1-4EEF-A65C-FDCEE0A72D4C}"/>
              </a:ext>
            </a:extLst>
          </p:cNvPr>
          <p:cNvPicPr>
            <a:picLocks noChangeAspect="1"/>
          </p:cNvPicPr>
          <p:nvPr/>
        </p:nvPicPr>
        <p:blipFill>
          <a:blip r:embed="rId3"/>
          <a:stretch>
            <a:fillRect/>
          </a:stretch>
        </p:blipFill>
        <p:spPr>
          <a:xfrm>
            <a:off x="6019638" y="621629"/>
            <a:ext cx="5964865" cy="5064825"/>
          </a:xfrm>
          <a:prstGeom prst="rect">
            <a:avLst/>
          </a:prstGeom>
        </p:spPr>
      </p:pic>
      <p:sp>
        <p:nvSpPr>
          <p:cNvPr id="7" name="Rectangle 6">
            <a:extLst>
              <a:ext uri="{FF2B5EF4-FFF2-40B4-BE49-F238E27FC236}">
                <a16:creationId xmlns:a16="http://schemas.microsoft.com/office/drawing/2014/main" id="{E96315CA-BFA7-441B-889E-550E177B21E1}"/>
              </a:ext>
            </a:extLst>
          </p:cNvPr>
          <p:cNvSpPr/>
          <p:nvPr/>
        </p:nvSpPr>
        <p:spPr>
          <a:xfrm>
            <a:off x="6116959" y="2499756"/>
            <a:ext cx="5807034" cy="433449"/>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 name="Slide Number Placeholder 2">
            <a:extLst>
              <a:ext uri="{FF2B5EF4-FFF2-40B4-BE49-F238E27FC236}">
                <a16:creationId xmlns:a16="http://schemas.microsoft.com/office/drawing/2014/main" id="{B6CABA8F-D0A9-48F8-B43D-0E63890578F5}"/>
              </a:ext>
            </a:extLst>
          </p:cNvPr>
          <p:cNvSpPr>
            <a:spLocks noGrp="1"/>
          </p:cNvSpPr>
          <p:nvPr>
            <p:ph type="sldNum" sz="quarter" idx="12"/>
          </p:nvPr>
        </p:nvSpPr>
        <p:spPr/>
        <p:txBody>
          <a:bodyPr/>
          <a:lstStyle/>
          <a:p>
            <a:fld id="{AD4A6CC0-4EFD-4D6F-B9F8-39B6B3B7B408}" type="slidenum">
              <a:rPr lang="fr-CH" smtClean="0"/>
              <a:t>9</a:t>
            </a:fld>
            <a:endParaRPr lang="fr-CH" dirty="0"/>
          </a:p>
        </p:txBody>
      </p:sp>
      <p:sp>
        <p:nvSpPr>
          <p:cNvPr id="8" name="TextBox 7">
            <a:extLst>
              <a:ext uri="{FF2B5EF4-FFF2-40B4-BE49-F238E27FC236}">
                <a16:creationId xmlns:a16="http://schemas.microsoft.com/office/drawing/2014/main" id="{1973EE1A-6D40-464B-B8FA-4E896F2E386C}"/>
              </a:ext>
            </a:extLst>
          </p:cNvPr>
          <p:cNvSpPr txBox="1"/>
          <p:nvPr/>
        </p:nvSpPr>
        <p:spPr>
          <a:xfrm>
            <a:off x="6074978" y="5699356"/>
            <a:ext cx="5849015"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Punekar, N.S., </a:t>
            </a:r>
            <a:r>
              <a:rPr lang="en-US" sz="1000" i="1" dirty="0">
                <a:latin typeface="Arial" panose="020B0604020202020204" pitchFamily="34" charset="0"/>
                <a:cs typeface="Arial" panose="020B0604020202020204" pitchFamily="34" charset="0"/>
              </a:rPr>
              <a:t>Enzymes: Catalysis, Kinetics and Mechanisms</a:t>
            </a:r>
            <a:r>
              <a:rPr lang="en-US" sz="1000" dirty="0">
                <a:latin typeface="Arial" panose="020B0604020202020204" pitchFamily="34" charset="0"/>
                <a:cs typeface="Arial" panose="020B0604020202020204" pitchFamily="34" charset="0"/>
              </a:rPr>
              <a:t>, 2018</a:t>
            </a:r>
          </a:p>
        </p:txBody>
      </p:sp>
      <p:pic>
        <p:nvPicPr>
          <p:cNvPr id="10" name="Picture 9">
            <a:extLst>
              <a:ext uri="{FF2B5EF4-FFF2-40B4-BE49-F238E27FC236}">
                <a16:creationId xmlns:a16="http://schemas.microsoft.com/office/drawing/2014/main" id="{36705124-71EC-4DF7-BE29-5EC78981BE09}"/>
              </a:ext>
            </a:extLst>
          </p:cNvPr>
          <p:cNvPicPr>
            <a:picLocks noChangeAspect="1"/>
          </p:cNvPicPr>
          <p:nvPr/>
        </p:nvPicPr>
        <p:blipFill rotWithShape="1">
          <a:blip r:embed="rId4">
            <a:extLst>
              <a:ext uri="{28A0092B-C50C-407E-A947-70E740481C1C}">
                <a14:useLocalDpi xmlns:a14="http://schemas.microsoft.com/office/drawing/2010/main" val="0"/>
              </a:ext>
            </a:extLst>
          </a:blip>
          <a:srcRect l="77937" t="21818" r="8929" b="55931"/>
          <a:stretch/>
        </p:blipFill>
        <p:spPr>
          <a:xfrm>
            <a:off x="3179337" y="2286778"/>
            <a:ext cx="772459" cy="859403"/>
          </a:xfrm>
          <a:prstGeom prst="rect">
            <a:avLst/>
          </a:prstGeom>
        </p:spPr>
      </p:pic>
      <p:pic>
        <p:nvPicPr>
          <p:cNvPr id="5" name="Picture 4">
            <a:extLst>
              <a:ext uri="{FF2B5EF4-FFF2-40B4-BE49-F238E27FC236}">
                <a16:creationId xmlns:a16="http://schemas.microsoft.com/office/drawing/2014/main" id="{E0ED084B-A1E6-4D08-AC61-C3438F6FC5A8}"/>
              </a:ext>
            </a:extLst>
          </p:cNvPr>
          <p:cNvPicPr>
            <a:picLocks noChangeAspect="1"/>
          </p:cNvPicPr>
          <p:nvPr/>
        </p:nvPicPr>
        <p:blipFill>
          <a:blip r:embed="rId5"/>
          <a:stretch>
            <a:fillRect/>
          </a:stretch>
        </p:blipFill>
        <p:spPr>
          <a:xfrm>
            <a:off x="445546" y="3336725"/>
            <a:ext cx="5143413" cy="3019625"/>
          </a:xfrm>
          <a:prstGeom prst="rect">
            <a:avLst/>
          </a:prstGeom>
        </p:spPr>
      </p:pic>
      <p:sp>
        <p:nvSpPr>
          <p:cNvPr id="12" name="TextBox 11">
            <a:extLst>
              <a:ext uri="{FF2B5EF4-FFF2-40B4-BE49-F238E27FC236}">
                <a16:creationId xmlns:a16="http://schemas.microsoft.com/office/drawing/2014/main" id="{FC175D9F-C891-49BC-906E-9BD7D4ACAFE6}"/>
              </a:ext>
            </a:extLst>
          </p:cNvPr>
          <p:cNvSpPr txBox="1"/>
          <p:nvPr/>
        </p:nvSpPr>
        <p:spPr>
          <a:xfrm>
            <a:off x="352017" y="6436426"/>
            <a:ext cx="5849015"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Mair et al., 2017 (</a:t>
            </a:r>
            <a:r>
              <a:rPr lang="en-US" sz="1000" dirty="0" err="1">
                <a:latin typeface="Arial" panose="020B0604020202020204" pitchFamily="34" charset="0"/>
                <a:cs typeface="Arial" panose="020B0604020202020204" pitchFamily="34" charset="0"/>
              </a:rPr>
              <a:t>doi</a:t>
            </a:r>
            <a:r>
              <a:rPr lang="en-US" sz="1000" dirty="0">
                <a:latin typeface="Arial" panose="020B0604020202020204" pitchFamily="34" charset="0"/>
                <a:cs typeface="Arial" panose="020B0604020202020204" pitchFamily="34" charset="0"/>
              </a:rPr>
              <a:t>: 10.1016/j.cbpa.2017.02.018)</a:t>
            </a:r>
          </a:p>
        </p:txBody>
      </p:sp>
    </p:spTree>
    <p:extLst>
      <p:ext uri="{BB962C8B-B14F-4D97-AF65-F5344CB8AC3E}">
        <p14:creationId xmlns:p14="http://schemas.microsoft.com/office/powerpoint/2010/main" val="106548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6839</TotalTime>
  <Words>1580</Words>
  <Application>Microsoft Macintosh PowerPoint</Application>
  <PresentationFormat>Widescreen</PresentationFormat>
  <Paragraphs>315</Paragraphs>
  <Slides>28</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Cambria Math</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Peters Felix</dc:creator>
  <cp:lastModifiedBy>Eddy Leardini</cp:lastModifiedBy>
  <cp:revision>287</cp:revision>
  <dcterms:created xsi:type="dcterms:W3CDTF">2023-07-07T15:00:14Z</dcterms:created>
  <dcterms:modified xsi:type="dcterms:W3CDTF">2025-11-07T08:08:42Z</dcterms:modified>
</cp:coreProperties>
</file>